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6307145-3F84-432F-87B0-1B5FC8126A52}" type="datetimeFigureOut">
              <a:rPr lang="es-MX" smtClean="0"/>
              <a:t>02/12/2012</a:t>
            </a:fld>
            <a:endParaRPr lang="es-MX"/>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MX"/>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A03D191-8B12-400A-91DD-B949B546C03B}" type="slidenum">
              <a:rPr lang="es-MX" smtClean="0"/>
              <a:t>‹Nº›</a:t>
            </a:fld>
            <a:endParaRPr lang="es-MX"/>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6307145-3F84-432F-87B0-1B5FC8126A52}" type="datetimeFigureOut">
              <a:rPr lang="es-MX" smtClean="0"/>
              <a:t>02/12/2012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A03D191-8B12-400A-91DD-B949B546C03B}"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6307145-3F84-432F-87B0-1B5FC8126A52}" type="datetimeFigureOut">
              <a:rPr lang="es-MX" smtClean="0"/>
              <a:t>02/12/2012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A03D191-8B12-400A-91DD-B949B546C03B}"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6307145-3F84-432F-87B0-1B5FC8126A52}" type="datetimeFigureOut">
              <a:rPr lang="es-MX" smtClean="0"/>
              <a:t>02/12/2012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A03D191-8B12-400A-91DD-B949B546C03B}"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6307145-3F84-432F-87B0-1B5FC8126A52}" type="datetimeFigureOut">
              <a:rPr lang="es-MX" smtClean="0"/>
              <a:t>02/12/2012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A03D191-8B12-400A-91DD-B949B546C03B}"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46307145-3F84-432F-87B0-1B5FC8126A52}" type="datetimeFigureOut">
              <a:rPr lang="es-MX" smtClean="0"/>
              <a:t>02/12/2012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A03D191-8B12-400A-91DD-B949B546C03B}" type="slidenum">
              <a:rPr lang="es-MX" smtClean="0"/>
              <a:t>‹Nº›</a:t>
            </a:fld>
            <a:endParaRPr lang="es-MX"/>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6307145-3F84-432F-87B0-1B5FC8126A52}" type="datetimeFigureOut">
              <a:rPr lang="es-MX" smtClean="0"/>
              <a:t>02/12/2012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A03D191-8B12-400A-91DD-B949B546C03B}"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46307145-3F84-432F-87B0-1B5FC8126A52}" type="datetimeFigureOut">
              <a:rPr lang="es-MX" smtClean="0"/>
              <a:t>02/12/2012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A03D191-8B12-400A-91DD-B949B546C03B}"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307145-3F84-432F-87B0-1B5FC8126A52}" type="datetimeFigureOut">
              <a:rPr lang="es-MX" smtClean="0"/>
              <a:t>02/12/2012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A03D191-8B12-400A-91DD-B949B546C03B}"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6307145-3F84-432F-87B0-1B5FC8126A52}" type="datetimeFigureOut">
              <a:rPr lang="es-MX" smtClean="0"/>
              <a:t>02/12/2012</a:t>
            </a:fld>
            <a:endParaRPr lang="es-MX"/>
          </a:p>
        </p:txBody>
      </p:sp>
      <p:sp>
        <p:nvSpPr>
          <p:cNvPr id="7" name="Slide Number Placeholder 6"/>
          <p:cNvSpPr>
            <a:spLocks noGrp="1"/>
          </p:cNvSpPr>
          <p:nvPr>
            <p:ph type="sldNum" sz="quarter" idx="12"/>
          </p:nvPr>
        </p:nvSpPr>
        <p:spPr/>
        <p:txBody>
          <a:bodyPr/>
          <a:lstStyle/>
          <a:p>
            <a:fld id="{8A03D191-8B12-400A-91DD-B949B546C03B}" type="slidenum">
              <a:rPr lang="es-MX" smtClean="0"/>
              <a:t>‹Nº›</a:t>
            </a:fld>
            <a:endParaRPr lang="es-MX"/>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6307145-3F84-432F-87B0-1B5FC8126A52}" type="datetimeFigureOut">
              <a:rPr lang="es-MX" smtClean="0"/>
              <a:t>02/12/2012</a:t>
            </a:fld>
            <a:endParaRPr lang="es-MX"/>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7" name="Slide Number Placeholder 6"/>
          <p:cNvSpPr>
            <a:spLocks noGrp="1"/>
          </p:cNvSpPr>
          <p:nvPr>
            <p:ph type="sldNum" sz="quarter" idx="12"/>
          </p:nvPr>
        </p:nvSpPr>
        <p:spPr/>
        <p:txBody>
          <a:bodyPr/>
          <a:lstStyle/>
          <a:p>
            <a:fld id="{8A03D191-8B12-400A-91DD-B949B546C03B}"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6307145-3F84-432F-87B0-1B5FC8126A52}" type="datetimeFigureOut">
              <a:rPr lang="es-MX" smtClean="0"/>
              <a:t>02/12/2012</a:t>
            </a:fld>
            <a:endParaRPr lang="es-MX"/>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A03D191-8B12-400A-91DD-B949B546C03B}"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dirty="0" smtClean="0"/>
              <a:t>Lenguajes de Programación</a:t>
            </a:r>
            <a:endParaRPr lang="es-MX" dirty="0"/>
          </a:p>
        </p:txBody>
      </p:sp>
      <p:sp>
        <p:nvSpPr>
          <p:cNvPr id="3" name="2 Subtítulo"/>
          <p:cNvSpPr>
            <a:spLocks noGrp="1"/>
          </p:cNvSpPr>
          <p:nvPr>
            <p:ph type="subTitle" idx="1"/>
          </p:nvPr>
        </p:nvSpPr>
        <p:spPr/>
        <p:txBody>
          <a:bodyPr/>
          <a:lstStyle/>
          <a:p>
            <a:r>
              <a:rPr lang="es-ES" dirty="0" smtClean="0"/>
              <a:t>ASP y ASPX </a:t>
            </a:r>
            <a:endParaRPr lang="es-MX" dirty="0"/>
          </a:p>
        </p:txBody>
      </p:sp>
    </p:spTree>
    <p:extLst>
      <p:ext uri="{BB962C8B-B14F-4D97-AF65-F5344CB8AC3E}">
        <p14:creationId xmlns:p14="http://schemas.microsoft.com/office/powerpoint/2010/main" val="3133549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Evolución respecto al ASP </a:t>
            </a:r>
            <a:r>
              <a:rPr lang="es-ES" dirty="0" smtClean="0"/>
              <a:t>clásico</a:t>
            </a:r>
            <a:endParaRPr lang="es-MX" dirty="0"/>
          </a:p>
        </p:txBody>
      </p:sp>
      <p:sp>
        <p:nvSpPr>
          <p:cNvPr id="3" name="2 Marcador de contenido"/>
          <p:cNvSpPr>
            <a:spLocks noGrp="1"/>
          </p:cNvSpPr>
          <p:nvPr>
            <p:ph idx="1"/>
          </p:nvPr>
        </p:nvSpPr>
        <p:spPr/>
        <p:txBody>
          <a:bodyPr>
            <a:normAutofit/>
          </a:bodyPr>
          <a:lstStyle/>
          <a:p>
            <a:pPr algn="just"/>
            <a:r>
              <a:rPr lang="es-ES" sz="1700" dirty="0"/>
              <a:t>En el modelo de desarrollo web basado en páginas activas, la programación ASP actual tiene diversas limitaciones:</a:t>
            </a:r>
          </a:p>
          <a:p>
            <a:pPr algn="just"/>
            <a:r>
              <a:rPr lang="es-ES" sz="1700" dirty="0"/>
              <a:t>Para que todo ocurra en una página web, es habitual escribir una gran cantidad de código para resolver necesidades sencillas. ASP.NET incorpora un modelo declarativo a la programación web: los controles de servidor funcionan en una página Web simplemente declarándolos. Cuando se carga la página ASP.NET, se instancian los controles listados en la página ASP y es responsabilidad del control emitir código HTML que el navegador pueda entender.</a:t>
            </a:r>
          </a:p>
          <a:p>
            <a:endParaRPr lang="es-MX" dirty="0"/>
          </a:p>
        </p:txBody>
      </p:sp>
    </p:spTree>
    <p:extLst>
      <p:ext uri="{BB962C8B-B14F-4D97-AF65-F5344CB8AC3E}">
        <p14:creationId xmlns:p14="http://schemas.microsoft.com/office/powerpoint/2010/main" val="2349424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Evolución respecto al ASP clásico</a:t>
            </a:r>
            <a:endParaRPr lang="es-MX" dirty="0"/>
          </a:p>
        </p:txBody>
      </p:sp>
      <p:sp>
        <p:nvSpPr>
          <p:cNvPr id="3" name="2 Marcador de contenido"/>
          <p:cNvSpPr>
            <a:spLocks noGrp="1"/>
          </p:cNvSpPr>
          <p:nvPr>
            <p:ph idx="1"/>
          </p:nvPr>
        </p:nvSpPr>
        <p:spPr/>
        <p:txBody>
          <a:bodyPr>
            <a:normAutofit/>
          </a:bodyPr>
          <a:lstStyle/>
          <a:p>
            <a:pPr algn="just"/>
            <a:r>
              <a:rPr lang="es-ES" sz="1400" dirty="0"/>
              <a:t>ASP clásico es un tanto desorganizado. En una página ASP podemos incluir casi todo: HTML plano, código script, objetos COM y texto. No hay una distinción formal entre el contenido de una página y su comportamiento: simplemente, insertamos código en la página, y a ver qué pasa. ASP.NET impone un cierto orden sobre el modelo de programación estándar ASP</a:t>
            </a:r>
            <a:r>
              <a:rPr lang="es-ES" sz="1400" dirty="0" smtClean="0"/>
              <a:t>.</a:t>
            </a:r>
            <a:endParaRPr lang="es-MX" sz="1400" dirty="0"/>
          </a:p>
        </p:txBody>
      </p:sp>
      <p:pic>
        <p:nvPicPr>
          <p:cNvPr id="9218" name="Picture 2" descr="http://www.ladobinario.com/images/content/noticias/ASPNET_MVC/ASPNET_MV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3717032"/>
            <a:ext cx="5562600" cy="2762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5780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Evolución respecto al ASP clásico</a:t>
            </a:r>
            <a:endParaRPr lang="es-MX" dirty="0"/>
          </a:p>
        </p:txBody>
      </p:sp>
      <p:sp>
        <p:nvSpPr>
          <p:cNvPr id="3" name="2 Marcador de contenido"/>
          <p:cNvSpPr>
            <a:spLocks noGrp="1"/>
          </p:cNvSpPr>
          <p:nvPr>
            <p:ph idx="1"/>
          </p:nvPr>
        </p:nvSpPr>
        <p:spPr/>
        <p:txBody>
          <a:bodyPr>
            <a:normAutofit/>
          </a:bodyPr>
          <a:lstStyle/>
          <a:p>
            <a:pPr algn="just"/>
            <a:r>
              <a:rPr lang="es-ES" sz="1800" dirty="0"/>
              <a:t>La tercera limitación en el desarrollo con ASP es que con el tradicional utilizamos lenguajes de scripting no </a:t>
            </a:r>
            <a:r>
              <a:rPr lang="es-ES" sz="1800" dirty="0" err="1"/>
              <a:t>tipados</a:t>
            </a:r>
            <a:r>
              <a:rPr lang="es-ES" sz="1800" dirty="0"/>
              <a:t> como VBScript o </a:t>
            </a:r>
            <a:r>
              <a:rPr lang="es-ES" sz="1800" dirty="0" err="1"/>
              <a:t>JScript</a:t>
            </a:r>
            <a:r>
              <a:rPr lang="es-ES" sz="1800" dirty="0"/>
              <a:t>. Podemos instalar otros motores de scripting que impongan verificación de tipos; sin embargo, no son universalmente conocidos o utilizados como los anteriores. ASP.NET claramente separa la porción basada en script de una página web de su contenido.</a:t>
            </a:r>
            <a:endParaRPr lang="es-MX" sz="1800"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4381500"/>
            <a:ext cx="1905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7542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Evolución respecto al ASP clásico</a:t>
            </a:r>
            <a:endParaRPr lang="es-MX" dirty="0"/>
          </a:p>
        </p:txBody>
      </p:sp>
      <p:sp>
        <p:nvSpPr>
          <p:cNvPr id="3" name="2 Marcador de contenido"/>
          <p:cNvSpPr>
            <a:spLocks noGrp="1"/>
          </p:cNvSpPr>
          <p:nvPr>
            <p:ph idx="1"/>
          </p:nvPr>
        </p:nvSpPr>
        <p:spPr/>
        <p:txBody>
          <a:bodyPr>
            <a:normAutofit/>
          </a:bodyPr>
          <a:lstStyle/>
          <a:p>
            <a:pPr algn="just"/>
            <a:r>
              <a:rPr lang="es-ES" sz="1800" dirty="0" err="1"/>
              <a:t>ASP.Net</a:t>
            </a:r>
            <a:r>
              <a:rPr lang="es-ES" sz="1800" dirty="0"/>
              <a:t>, puede decirse que es un nuevo nivel de abstracción en la construcción de sitios web, por que se pueden crear rápidamente aplicaciones web, basándose en los controles incluidos en el </a:t>
            </a:r>
            <a:r>
              <a:rPr lang="es-ES" sz="1800" i="1" dirty="0" err="1"/>
              <a:t>frameWork</a:t>
            </a:r>
            <a:r>
              <a:rPr lang="es-ES" sz="1800" dirty="0"/>
              <a:t> o muchos gratuitos que hay en la red, ocultando el código de mucho </a:t>
            </a:r>
            <a:r>
              <a:rPr lang="es-ES" sz="1800" dirty="0" err="1"/>
              <a:t>Ej</a:t>
            </a:r>
            <a:r>
              <a:rPr lang="es-ES" sz="1800" dirty="0"/>
              <a:t>: Puedes crear fácilmente un </a:t>
            </a:r>
            <a:r>
              <a:rPr lang="es-ES" sz="1800" i="1" dirty="0" err="1"/>
              <a:t>grid</a:t>
            </a:r>
            <a:r>
              <a:rPr lang="es-ES" sz="1800" dirty="0"/>
              <a:t> o tabla, y ésta se auto-ordena, página, </a:t>
            </a:r>
            <a:r>
              <a:rPr lang="es-ES" sz="1800" dirty="0" err="1"/>
              <a:t>etc</a:t>
            </a:r>
            <a:r>
              <a:rPr lang="es-ES" sz="1800" dirty="0"/>
              <a:t>, obteniendo sus datos desde cualquier base de datos.</a:t>
            </a:r>
            <a:endParaRPr lang="es-MX" sz="1800" dirty="0"/>
          </a:p>
        </p:txBody>
      </p:sp>
    </p:spTree>
    <p:extLst>
      <p:ext uri="{BB962C8B-B14F-4D97-AF65-F5344CB8AC3E}">
        <p14:creationId xmlns:p14="http://schemas.microsoft.com/office/powerpoint/2010/main" val="3156117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Evolución respecto al ASP clásico</a:t>
            </a:r>
            <a:endParaRPr lang="es-MX" dirty="0"/>
          </a:p>
        </p:txBody>
      </p:sp>
      <p:sp>
        <p:nvSpPr>
          <p:cNvPr id="3" name="2 Marcador de contenido"/>
          <p:cNvSpPr>
            <a:spLocks noGrp="1"/>
          </p:cNvSpPr>
          <p:nvPr>
            <p:ph idx="1"/>
          </p:nvPr>
        </p:nvSpPr>
        <p:spPr/>
        <p:txBody>
          <a:bodyPr/>
          <a:lstStyle/>
          <a:p>
            <a:r>
              <a:rPr lang="es-ES" dirty="0" smtClean="0"/>
              <a:t>Es </a:t>
            </a:r>
            <a:r>
              <a:rPr lang="es-ES" dirty="0"/>
              <a:t>muy sencilla la creación de páginas con AJAX, sólo incluyendo unos controles, así como descargar gratuitamente el </a:t>
            </a:r>
            <a:r>
              <a:rPr lang="es-ES" dirty="0" err="1"/>
              <a:t>ToolKit</a:t>
            </a:r>
            <a:r>
              <a:rPr lang="es-ES" dirty="0"/>
              <a:t> de </a:t>
            </a:r>
            <a:r>
              <a:rPr lang="es-ES" dirty="0" err="1"/>
              <a:t>ASP.Net</a:t>
            </a:r>
            <a:r>
              <a:rPr lang="es-ES" dirty="0"/>
              <a:t> Ajax.</a:t>
            </a:r>
            <a:endParaRPr lang="es-MX"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861048"/>
            <a:ext cx="4079776" cy="2530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6874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Extensiones</a:t>
            </a:r>
            <a:endParaRPr lang="es-MX" dirty="0"/>
          </a:p>
        </p:txBody>
      </p:sp>
      <p:sp>
        <p:nvSpPr>
          <p:cNvPr id="3" name="2 Marcador de contenido"/>
          <p:cNvSpPr>
            <a:spLocks noGrp="1"/>
          </p:cNvSpPr>
          <p:nvPr>
            <p:ph idx="1"/>
          </p:nvPr>
        </p:nvSpPr>
        <p:spPr/>
        <p:txBody>
          <a:bodyPr>
            <a:normAutofit/>
          </a:bodyPr>
          <a:lstStyle/>
          <a:p>
            <a:pPr algn="just"/>
            <a:r>
              <a:rPr lang="es-ES" sz="2000" b="1" dirty="0"/>
              <a:t>ASP.NET AJAX</a:t>
            </a:r>
            <a:r>
              <a:rPr lang="es-ES" sz="2000" dirty="0"/>
              <a:t>, anteriormente llamado Atlas, es un conjunto de extensiones para </a:t>
            </a:r>
            <a:r>
              <a:rPr lang="es-ES" sz="2000" b="1" dirty="0"/>
              <a:t>ASP.NET</a:t>
            </a:r>
            <a:r>
              <a:rPr lang="es-ES" sz="2000" dirty="0"/>
              <a:t> desarrollado por Microsoft para implementar la funcionalidad de Ajax.</a:t>
            </a:r>
          </a:p>
          <a:p>
            <a:pPr algn="just"/>
            <a:r>
              <a:rPr lang="es-ES" sz="2000" dirty="0"/>
              <a:t>ASP.NET AJAX fue liberado en enero de 2007 después de un largo periodo de pruebas. Fue subsecuentemente incluido con la versión 3.5 del .NET Framework, que fue liberada junto con Visual Studio 2008 en noviembre de 2007.</a:t>
            </a:r>
          </a:p>
          <a:p>
            <a:endParaRPr lang="es-MX" dirty="0"/>
          </a:p>
        </p:txBody>
      </p:sp>
    </p:spTree>
    <p:extLst>
      <p:ext uri="{BB962C8B-B14F-4D97-AF65-F5344CB8AC3E}">
        <p14:creationId xmlns:p14="http://schemas.microsoft.com/office/powerpoint/2010/main" val="3722043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Extensiones</a:t>
            </a:r>
          </a:p>
        </p:txBody>
      </p:sp>
      <p:sp>
        <p:nvSpPr>
          <p:cNvPr id="3" name="2 Marcador de contenido"/>
          <p:cNvSpPr>
            <a:spLocks noGrp="1"/>
          </p:cNvSpPr>
          <p:nvPr>
            <p:ph idx="1"/>
          </p:nvPr>
        </p:nvSpPr>
        <p:spPr/>
        <p:txBody>
          <a:bodyPr/>
          <a:lstStyle/>
          <a:p>
            <a:r>
              <a:rPr lang="es-MX" b="1" dirty="0"/>
              <a:t>ASP.NET MVC Framework</a:t>
            </a:r>
          </a:p>
          <a:p>
            <a:r>
              <a:rPr lang="es-ES" dirty="0"/>
              <a:t>Es una extensión de páginas ASP.NET utilizando la arquitectura MVC.</a:t>
            </a:r>
            <a:endParaRPr lang="es-MX"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4221088"/>
            <a:ext cx="4362450" cy="173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0821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Extensiones</a:t>
            </a:r>
          </a:p>
        </p:txBody>
      </p:sp>
      <p:sp>
        <p:nvSpPr>
          <p:cNvPr id="3" name="2 Marcador de contenido"/>
          <p:cNvSpPr>
            <a:spLocks noGrp="1"/>
          </p:cNvSpPr>
          <p:nvPr>
            <p:ph idx="1"/>
          </p:nvPr>
        </p:nvSpPr>
        <p:spPr/>
        <p:txBody>
          <a:bodyPr>
            <a:normAutofit/>
          </a:bodyPr>
          <a:lstStyle/>
          <a:p>
            <a:r>
              <a:rPr lang="es-MX" sz="2000" b="1" dirty="0"/>
              <a:t>ASP.NET </a:t>
            </a:r>
            <a:r>
              <a:rPr lang="es-MX" sz="2000" b="1" dirty="0" err="1"/>
              <a:t>Dynamic</a:t>
            </a:r>
            <a:r>
              <a:rPr lang="es-MX" sz="2000" b="1" dirty="0"/>
              <a:t> Data</a:t>
            </a:r>
          </a:p>
          <a:p>
            <a:pPr algn="just"/>
            <a:r>
              <a:rPr lang="es-ES" sz="1800" dirty="0"/>
              <a:t>Es un Framework inspirado en Ruby </a:t>
            </a:r>
            <a:r>
              <a:rPr lang="es-ES" sz="1800" dirty="0" err="1"/>
              <a:t>on</a:t>
            </a:r>
            <a:r>
              <a:rPr lang="es-ES" sz="1800" dirty="0"/>
              <a:t> </a:t>
            </a:r>
            <a:r>
              <a:rPr lang="es-ES" sz="1800" dirty="0" err="1"/>
              <a:t>Rails</a:t>
            </a:r>
            <a:r>
              <a:rPr lang="es-ES" sz="1800" dirty="0"/>
              <a:t> para la plataforma de Microsoft, que viene como una extensión de ASP.NET, que se puede utilizar para construir aplicaciones web orientadas a los datos. Expone las tablas de una base de datos mediante la codificación en la URI del servicio web ASP.NET, y los datos de la tabla se representan automáticamente a HTML.</a:t>
            </a:r>
            <a:endParaRPr lang="es-MX" sz="1800" dirty="0"/>
          </a:p>
        </p:txBody>
      </p:sp>
    </p:spTree>
    <p:extLst>
      <p:ext uri="{BB962C8B-B14F-4D97-AF65-F5344CB8AC3E}">
        <p14:creationId xmlns:p14="http://schemas.microsoft.com/office/powerpoint/2010/main" val="1217975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a:t>Uso actual del </a:t>
            </a:r>
            <a:r>
              <a:rPr lang="es-MX" dirty="0" smtClean="0"/>
              <a:t>lenguaje</a:t>
            </a:r>
            <a:endParaRPr lang="es-MX" dirty="0"/>
          </a:p>
        </p:txBody>
      </p:sp>
      <p:sp>
        <p:nvSpPr>
          <p:cNvPr id="3" name="2 Marcador de contenido"/>
          <p:cNvSpPr>
            <a:spLocks noGrp="1"/>
          </p:cNvSpPr>
          <p:nvPr>
            <p:ph idx="1"/>
          </p:nvPr>
        </p:nvSpPr>
        <p:spPr/>
        <p:txBody>
          <a:bodyPr>
            <a:normAutofit/>
          </a:bodyPr>
          <a:lstStyle/>
          <a:p>
            <a:pPr algn="just"/>
            <a:r>
              <a:rPr lang="es-ES" sz="2000" dirty="0"/>
              <a:t>En la actualidad una aplicación ASP.NET puede ejecutarse de dos formas distintas:</a:t>
            </a:r>
          </a:p>
          <a:p>
            <a:pPr algn="just"/>
            <a:r>
              <a:rPr lang="es-ES" sz="2000" b="1" dirty="0"/>
              <a:t>Aplicaciones cliente/servidor</a:t>
            </a:r>
            <a:r>
              <a:rPr lang="es-ES" sz="2000" dirty="0"/>
              <a:t>: Estas aplicaciones están típicamente en formato de ejecutables compilados. Estos pueden integrar toda la </a:t>
            </a:r>
            <a:r>
              <a:rPr lang="es-ES" sz="2000" dirty="0" smtClean="0"/>
              <a:t>riqueza </a:t>
            </a:r>
            <a:r>
              <a:rPr lang="es-ES" sz="2000" dirty="0"/>
              <a:t>de una interfaz de usuario, tal es el caso de las aplicaciones de desempeño y productividad, pero no se reúne la lógica de negocio como un recurso que se pueda reutilizar.</a:t>
            </a:r>
          </a:p>
          <a:p>
            <a:endParaRPr lang="es-MX" dirty="0"/>
          </a:p>
        </p:txBody>
      </p:sp>
    </p:spTree>
    <p:extLst>
      <p:ext uri="{BB962C8B-B14F-4D97-AF65-F5344CB8AC3E}">
        <p14:creationId xmlns:p14="http://schemas.microsoft.com/office/powerpoint/2010/main" val="327589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Uso actual del lenguaje</a:t>
            </a:r>
          </a:p>
        </p:txBody>
      </p:sp>
      <p:sp>
        <p:nvSpPr>
          <p:cNvPr id="3" name="2 Marcador de contenido"/>
          <p:cNvSpPr>
            <a:spLocks noGrp="1"/>
          </p:cNvSpPr>
          <p:nvPr>
            <p:ph idx="1"/>
          </p:nvPr>
        </p:nvSpPr>
        <p:spPr/>
        <p:txBody>
          <a:bodyPr>
            <a:normAutofit/>
          </a:bodyPr>
          <a:lstStyle/>
          <a:p>
            <a:pPr algn="just"/>
            <a:r>
              <a:rPr lang="es-ES" sz="1800" b="1" dirty="0"/>
              <a:t>Aplicaciones que utilizan el navegador</a:t>
            </a:r>
            <a:r>
              <a:rPr lang="es-ES" sz="1800" dirty="0"/>
              <a:t>: Dichas aplicaciones están caracterizadas por contar con una interfaz de web rica y muy útil. La interfaz gráfica integra varias tecnologías, las cuales son el HTML, XHTML, scripting, </a:t>
            </a:r>
            <a:r>
              <a:rPr lang="es-ES" sz="1800" dirty="0" err="1"/>
              <a:t>etc</a:t>
            </a:r>
            <a:r>
              <a:rPr lang="es-ES" sz="1800" dirty="0"/>
              <a:t>; siempre y cuando el navegador que se esté utilizando soporte estas tecnologías.</a:t>
            </a:r>
            <a:endParaRPr lang="es-MX" sz="1800"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4155852"/>
            <a:ext cx="2652595" cy="2290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3606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¿Qué es?</a:t>
            </a:r>
            <a:endParaRPr lang="es-MX" dirty="0"/>
          </a:p>
        </p:txBody>
      </p:sp>
      <p:sp>
        <p:nvSpPr>
          <p:cNvPr id="3" name="2 Marcador de contenido"/>
          <p:cNvSpPr>
            <a:spLocks noGrp="1"/>
          </p:cNvSpPr>
          <p:nvPr>
            <p:ph idx="1"/>
          </p:nvPr>
        </p:nvSpPr>
        <p:spPr/>
        <p:txBody>
          <a:bodyPr>
            <a:normAutofit/>
          </a:bodyPr>
          <a:lstStyle/>
          <a:p>
            <a:pPr algn="just"/>
            <a:r>
              <a:rPr lang="es-ES" sz="1600" dirty="0"/>
              <a:t>ASP.NET es un </a:t>
            </a:r>
            <a:r>
              <a:rPr lang="es-ES" sz="1600" dirty="0" err="1"/>
              <a:t>framework</a:t>
            </a:r>
            <a:r>
              <a:rPr lang="es-ES" sz="1600" dirty="0"/>
              <a:t> para aplicaciones web desarrollado y comercializado por Microsoft. Es usado por programadores para construir sitios web dinámicos, aplicaciones web y servicios web XML. Apareció en enero de 2002 con la versión 1.0 del .NET Framework, y es la tecnología sucesora de la tecnología Active Server </a:t>
            </a:r>
            <a:r>
              <a:rPr lang="es-ES" sz="1600" dirty="0" err="1"/>
              <a:t>Pages</a:t>
            </a:r>
            <a:r>
              <a:rPr lang="es-ES" sz="1600" dirty="0"/>
              <a:t> (ASP). ASP.NET esta construido sobre el </a:t>
            </a:r>
            <a:r>
              <a:rPr lang="es-ES" sz="1600" dirty="0" err="1"/>
              <a:t>Common</a:t>
            </a:r>
            <a:r>
              <a:rPr lang="es-ES" sz="1600" dirty="0"/>
              <a:t> </a:t>
            </a:r>
            <a:r>
              <a:rPr lang="es-ES" sz="1600" dirty="0" err="1"/>
              <a:t>Language</a:t>
            </a:r>
            <a:r>
              <a:rPr lang="es-ES" sz="1600" dirty="0"/>
              <a:t> </a:t>
            </a:r>
            <a:r>
              <a:rPr lang="es-ES" sz="1600" dirty="0" err="1"/>
              <a:t>Runtime</a:t>
            </a:r>
            <a:r>
              <a:rPr lang="es-ES" sz="1600" dirty="0"/>
              <a:t>, permitiendo a los programadores escribir código ASP.NET usando cualquier lenguaje admitido por el .NET Framework.</a:t>
            </a:r>
            <a:endParaRPr lang="es-MX" sz="16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4797152"/>
            <a:ext cx="2148830" cy="1611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3038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Framework</a:t>
            </a:r>
            <a:endParaRPr lang="es-MX" dirty="0"/>
          </a:p>
        </p:txBody>
      </p:sp>
      <p:sp>
        <p:nvSpPr>
          <p:cNvPr id="3" name="2 Marcador de contenido"/>
          <p:cNvSpPr>
            <a:spLocks noGrp="1"/>
          </p:cNvSpPr>
          <p:nvPr>
            <p:ph idx="1"/>
          </p:nvPr>
        </p:nvSpPr>
        <p:spPr/>
        <p:txBody>
          <a:bodyPr>
            <a:normAutofit/>
          </a:bodyPr>
          <a:lstStyle/>
          <a:p>
            <a:pPr algn="just"/>
            <a:r>
              <a:rPr lang="es-ES" sz="1800" dirty="0"/>
              <a:t>La palabra inglesa "</a:t>
            </a:r>
            <a:r>
              <a:rPr lang="es-ES" sz="1800" b="1" dirty="0" err="1"/>
              <a:t>framework</a:t>
            </a:r>
            <a:r>
              <a:rPr lang="es-ES" sz="1800" dirty="0"/>
              <a:t>" (marco de trabajo) define, en términos generales, un conjunto estandarizado de conceptos, prácticas y criterios para enfocar un tipo de problemática particular que sirve como referencia, para enfrentar y resolver nuevos problemas de índole similar.</a:t>
            </a:r>
            <a:endParaRPr lang="es-MX" sz="1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4525" y="4293096"/>
            <a:ext cx="5314950"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7474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Historia</a:t>
            </a:r>
            <a:endParaRPr lang="es-MX" dirty="0"/>
          </a:p>
        </p:txBody>
      </p:sp>
      <p:sp>
        <p:nvSpPr>
          <p:cNvPr id="3" name="2 Marcador de contenido"/>
          <p:cNvSpPr>
            <a:spLocks noGrp="1"/>
          </p:cNvSpPr>
          <p:nvPr>
            <p:ph idx="1"/>
          </p:nvPr>
        </p:nvSpPr>
        <p:spPr/>
        <p:txBody>
          <a:bodyPr>
            <a:normAutofit/>
          </a:bodyPr>
          <a:lstStyle/>
          <a:p>
            <a:pPr algn="just"/>
            <a:r>
              <a:rPr lang="es-ES" sz="1600" dirty="0"/>
              <a:t>Microsoft introdujo la tecnología llamada Active Server </a:t>
            </a:r>
            <a:r>
              <a:rPr lang="es-ES" sz="1600" dirty="0" err="1"/>
              <a:t>Pages</a:t>
            </a:r>
            <a:r>
              <a:rPr lang="es-ES" sz="1600" dirty="0"/>
              <a:t> en diciembre de 1996. Es parte del Internet </a:t>
            </a:r>
            <a:r>
              <a:rPr lang="es-ES" sz="1600" dirty="0" err="1"/>
              <a:t>Information</a:t>
            </a:r>
            <a:r>
              <a:rPr lang="es-ES" sz="1600" dirty="0"/>
              <a:t> Server (IIS) desde la versión 3.0 y es una tecnología de páginas activas que permite el uso de diferentes scripts y componentes en conjunto con el tradicional HTML para mostrar páginas generadas dinámicamente. La definición contextual de Microsoft es que "</a:t>
            </a:r>
            <a:r>
              <a:rPr lang="es-ES" sz="1600" i="1" dirty="0"/>
              <a:t>Las Active Server </a:t>
            </a:r>
            <a:r>
              <a:rPr lang="es-ES" sz="1600" i="1" dirty="0" err="1"/>
              <a:t>Pages</a:t>
            </a:r>
            <a:r>
              <a:rPr lang="es-ES" sz="1600" i="1" dirty="0"/>
              <a:t> son un ambiente de aplicación abierto y gratuito en el que se puede combinar código HTML, scripts y </a:t>
            </a:r>
            <a:r>
              <a:rPr lang="es-ES" sz="1600" i="1" dirty="0" smtClean="0"/>
              <a:t>componentes ActiveX</a:t>
            </a:r>
            <a:r>
              <a:rPr lang="es-ES" sz="1600" i="1" dirty="0"/>
              <a:t> del servidor para crear soluciones dinámicas y poderosas para el web</a:t>
            </a:r>
            <a:r>
              <a:rPr lang="es-ES" sz="1600" dirty="0"/>
              <a:t>".</a:t>
            </a:r>
            <a:endParaRPr lang="es-MX" sz="1600"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8" y="4941168"/>
            <a:ext cx="2172097" cy="139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3957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Características</a:t>
            </a:r>
            <a:endParaRPr lang="es-MX" dirty="0"/>
          </a:p>
        </p:txBody>
      </p:sp>
      <p:sp>
        <p:nvSpPr>
          <p:cNvPr id="3" name="2 Marcador de contenido"/>
          <p:cNvSpPr>
            <a:spLocks noGrp="1"/>
          </p:cNvSpPr>
          <p:nvPr>
            <p:ph idx="1"/>
          </p:nvPr>
        </p:nvSpPr>
        <p:spPr/>
        <p:txBody>
          <a:bodyPr>
            <a:normAutofit/>
          </a:bodyPr>
          <a:lstStyle/>
          <a:p>
            <a:pPr algn="just"/>
            <a:r>
              <a:rPr lang="es-ES" sz="1600" dirty="0" smtClean="0"/>
              <a:t>Las </a:t>
            </a:r>
            <a:r>
              <a:rPr lang="es-ES" sz="1600" dirty="0"/>
              <a:t>páginas de ASP.NET, conocidas oficialmente como "</a:t>
            </a:r>
            <a:r>
              <a:rPr lang="es-ES" sz="1600" i="1" dirty="0"/>
              <a:t>web </a:t>
            </a:r>
            <a:r>
              <a:rPr lang="es-ES" sz="1600" i="1" dirty="0" err="1"/>
              <a:t>forms</a:t>
            </a:r>
            <a:r>
              <a:rPr lang="es-ES" sz="1600" dirty="0"/>
              <a:t>" (formularios web), son el principal medio de construcción para el desarrollo de aplicaciones web</a:t>
            </a:r>
            <a:r>
              <a:rPr lang="es-ES" sz="1600" dirty="0" smtClean="0"/>
              <a:t>.</a:t>
            </a:r>
            <a:r>
              <a:rPr lang="es-ES" sz="1600" dirty="0"/>
              <a:t> Los formularios web están contenidos en archivos con una extensión </a:t>
            </a:r>
            <a:r>
              <a:rPr lang="es-ES" sz="1600" b="1" dirty="0"/>
              <a:t>ASPX</a:t>
            </a:r>
            <a:r>
              <a:rPr lang="es-ES" sz="1600" dirty="0"/>
              <a:t>; en jerga de programación, estos archivos típicamente contienen etiquetas HTML o XHTML estático, y también etiquetas definiendo </a:t>
            </a:r>
            <a:r>
              <a:rPr lang="es-ES" sz="1600" i="1" dirty="0"/>
              <a:t>Controles Web</a:t>
            </a:r>
            <a:r>
              <a:rPr lang="es-ES" sz="1600" dirty="0"/>
              <a:t> que se procesan del lado del servidor y </a:t>
            </a:r>
            <a:r>
              <a:rPr lang="es-ES" sz="1600" i="1" dirty="0"/>
              <a:t>Controles de Usuario</a:t>
            </a:r>
            <a:r>
              <a:rPr lang="es-ES" sz="1600" dirty="0"/>
              <a:t> donde los desarrolladores colocan todo el código estático y dinámico requerido por la página web. </a:t>
            </a:r>
            <a:endParaRPr lang="es-MX" sz="16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4869160"/>
            <a:ext cx="2871381" cy="1588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852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a:t>Formulario web de ejemplo</a:t>
            </a:r>
            <a:br>
              <a:rPr lang="es-MX" b="1" dirty="0"/>
            </a:br>
            <a:r>
              <a:rPr lang="es-ES" sz="2000" dirty="0"/>
              <a:t>Este es un ejemplo que utiliza código "en línea", opuesto al código independiente (</a:t>
            </a:r>
            <a:r>
              <a:rPr lang="es-ES" sz="2000" dirty="0" err="1"/>
              <a:t>code-behind</a:t>
            </a:r>
            <a:r>
              <a:rPr lang="es-ES" sz="2000" dirty="0"/>
              <a:t>)</a:t>
            </a:r>
            <a:endParaRPr lang="es-MX" sz="2000" dirty="0"/>
          </a:p>
        </p:txBody>
      </p:sp>
      <p:sp>
        <p:nvSpPr>
          <p:cNvPr id="3" name="2 Marcador de contenido"/>
          <p:cNvSpPr>
            <a:spLocks noGrp="1"/>
          </p:cNvSpPr>
          <p:nvPr>
            <p:ph idx="1"/>
          </p:nvPr>
        </p:nvSpPr>
        <p:spPr/>
        <p:txBody>
          <a:bodyPr>
            <a:normAutofit fontScale="32500" lnSpcReduction="20000"/>
          </a:bodyPr>
          <a:lstStyle/>
          <a:p>
            <a:pPr marL="68580" indent="0">
              <a:buNone/>
            </a:pPr>
            <a:r>
              <a:rPr lang="es-MX" dirty="0"/>
              <a:t>&lt;%@ Page </a:t>
            </a:r>
            <a:r>
              <a:rPr lang="es-MX" dirty="0" err="1"/>
              <a:t>Language</a:t>
            </a:r>
            <a:r>
              <a:rPr lang="es-MX" dirty="0"/>
              <a:t>="</a:t>
            </a:r>
            <a:r>
              <a:rPr lang="es-MX" b="1" dirty="0"/>
              <a:t>C#</a:t>
            </a:r>
            <a:r>
              <a:rPr lang="es-MX" dirty="0"/>
              <a:t>" %&gt;</a:t>
            </a:r>
          </a:p>
          <a:p>
            <a:pPr marL="68580" indent="0">
              <a:buNone/>
            </a:pPr>
            <a:r>
              <a:rPr lang="es-MX" dirty="0"/>
              <a:t> </a:t>
            </a:r>
          </a:p>
          <a:p>
            <a:pPr marL="68580" indent="0">
              <a:buNone/>
            </a:pPr>
            <a:r>
              <a:rPr lang="es-MX" dirty="0"/>
              <a:t>&lt;!DOCTYPE </a:t>
            </a:r>
            <a:r>
              <a:rPr lang="es-MX" dirty="0" err="1"/>
              <a:t>html</a:t>
            </a:r>
            <a:r>
              <a:rPr lang="es-MX" dirty="0"/>
              <a:t> PUBLIC "-//W3C//DTD XHTML 1.0 </a:t>
            </a:r>
            <a:r>
              <a:rPr lang="es-MX" dirty="0" err="1"/>
              <a:t>Transitional</a:t>
            </a:r>
            <a:r>
              <a:rPr lang="es-MX" dirty="0"/>
              <a:t>//EN" </a:t>
            </a:r>
          </a:p>
          <a:p>
            <a:pPr marL="68580" indent="0">
              <a:buNone/>
            </a:pPr>
            <a:r>
              <a:rPr lang="es-MX" dirty="0"/>
              <a:t>"http://www.w3.org/TR/xhtml1/DTD/xhtml1-transitional.dtd"&gt;</a:t>
            </a:r>
          </a:p>
          <a:p>
            <a:pPr marL="68580" indent="0">
              <a:buNone/>
            </a:pPr>
            <a:r>
              <a:rPr lang="es-MX" dirty="0"/>
              <a:t> </a:t>
            </a:r>
          </a:p>
          <a:p>
            <a:pPr marL="68580" indent="0">
              <a:buNone/>
            </a:pPr>
            <a:r>
              <a:rPr lang="es-MX" dirty="0"/>
              <a:t>&lt;script </a:t>
            </a:r>
            <a:r>
              <a:rPr lang="es-MX" dirty="0" err="1"/>
              <a:t>runat</a:t>
            </a:r>
            <a:r>
              <a:rPr lang="es-MX" dirty="0"/>
              <a:t>="server"&gt;</a:t>
            </a:r>
          </a:p>
          <a:p>
            <a:pPr marL="68580" indent="0">
              <a:buNone/>
            </a:pPr>
            <a:r>
              <a:rPr lang="es-MX" dirty="0"/>
              <a:t> </a:t>
            </a:r>
          </a:p>
          <a:p>
            <a:pPr marL="68580" indent="0">
              <a:buNone/>
            </a:pPr>
            <a:r>
              <a:rPr lang="es-MX" dirty="0"/>
              <a:t>    </a:t>
            </a:r>
            <a:r>
              <a:rPr lang="es-MX" dirty="0" err="1"/>
              <a:t>protected</a:t>
            </a:r>
            <a:r>
              <a:rPr lang="es-MX" dirty="0"/>
              <a:t> </a:t>
            </a:r>
            <a:r>
              <a:rPr lang="es-MX" dirty="0" err="1"/>
              <a:t>void</a:t>
            </a:r>
            <a:r>
              <a:rPr lang="es-MX" dirty="0"/>
              <a:t> </a:t>
            </a:r>
            <a:r>
              <a:rPr lang="es-MX" dirty="0" err="1"/>
              <a:t>Page_Load</a:t>
            </a:r>
            <a:r>
              <a:rPr lang="es-MX" dirty="0"/>
              <a:t>(</a:t>
            </a:r>
            <a:r>
              <a:rPr lang="es-MX" dirty="0" err="1"/>
              <a:t>object</a:t>
            </a:r>
            <a:r>
              <a:rPr lang="es-MX" dirty="0"/>
              <a:t> </a:t>
            </a:r>
            <a:r>
              <a:rPr lang="es-MX" dirty="0" err="1"/>
              <a:t>sender</a:t>
            </a:r>
            <a:r>
              <a:rPr lang="es-MX" dirty="0"/>
              <a:t>, </a:t>
            </a:r>
            <a:r>
              <a:rPr lang="es-MX" dirty="0" err="1"/>
              <a:t>EventArgs</a:t>
            </a:r>
            <a:r>
              <a:rPr lang="es-MX" dirty="0"/>
              <a:t> e)</a:t>
            </a:r>
          </a:p>
          <a:p>
            <a:pPr marL="68580" indent="0">
              <a:buNone/>
            </a:pPr>
            <a:r>
              <a:rPr lang="es-MX" dirty="0"/>
              <a:t>    {</a:t>
            </a:r>
          </a:p>
          <a:p>
            <a:pPr marL="68580" indent="0">
              <a:buNone/>
            </a:pPr>
            <a:r>
              <a:rPr lang="es-MX" dirty="0"/>
              <a:t>        Label1.Text = </a:t>
            </a:r>
            <a:r>
              <a:rPr lang="es-MX" dirty="0" err="1"/>
              <a:t>DateTime.Now.ToLongDateString</a:t>
            </a:r>
            <a:r>
              <a:rPr lang="es-MX" dirty="0"/>
              <a:t>();</a:t>
            </a:r>
          </a:p>
          <a:p>
            <a:pPr marL="68580" indent="0">
              <a:buNone/>
            </a:pPr>
            <a:r>
              <a:rPr lang="es-MX" dirty="0"/>
              <a:t>    }</a:t>
            </a:r>
          </a:p>
          <a:p>
            <a:pPr marL="68580" indent="0">
              <a:buNone/>
            </a:pPr>
            <a:r>
              <a:rPr lang="es-MX" dirty="0"/>
              <a:t> </a:t>
            </a:r>
          </a:p>
          <a:p>
            <a:pPr marL="68580" indent="0">
              <a:buNone/>
            </a:pPr>
            <a:r>
              <a:rPr lang="es-MX" dirty="0"/>
              <a:t>&lt;/script&gt;</a:t>
            </a:r>
          </a:p>
          <a:p>
            <a:pPr marL="68580" indent="0">
              <a:buNone/>
            </a:pPr>
            <a:r>
              <a:rPr lang="es-MX" dirty="0"/>
              <a:t> </a:t>
            </a:r>
          </a:p>
          <a:p>
            <a:pPr marL="68580" indent="0">
              <a:buNone/>
            </a:pPr>
            <a:r>
              <a:rPr lang="es-MX" dirty="0"/>
              <a:t>&lt;</a:t>
            </a:r>
            <a:r>
              <a:rPr lang="es-MX" dirty="0" err="1"/>
              <a:t>html</a:t>
            </a:r>
            <a:r>
              <a:rPr lang="es-MX" dirty="0"/>
              <a:t> </a:t>
            </a:r>
            <a:r>
              <a:rPr lang="es-MX" dirty="0" err="1"/>
              <a:t>xmlns</a:t>
            </a:r>
            <a:r>
              <a:rPr lang="es-MX" dirty="0"/>
              <a:t>="http://www.w3.org/1999/xhtml" &gt;</a:t>
            </a:r>
          </a:p>
          <a:p>
            <a:pPr marL="68580" indent="0">
              <a:buNone/>
            </a:pPr>
            <a:r>
              <a:rPr lang="es-MX" dirty="0"/>
              <a:t>&lt;head </a:t>
            </a:r>
            <a:r>
              <a:rPr lang="es-MX" dirty="0" err="1"/>
              <a:t>runat</a:t>
            </a:r>
            <a:r>
              <a:rPr lang="es-MX" dirty="0"/>
              <a:t>="server"&gt;</a:t>
            </a:r>
          </a:p>
          <a:p>
            <a:pPr marL="68580" indent="0">
              <a:buNone/>
            </a:pPr>
            <a:r>
              <a:rPr lang="es-MX" dirty="0"/>
              <a:t>    &lt;</a:t>
            </a:r>
            <a:r>
              <a:rPr lang="es-MX" dirty="0" err="1"/>
              <a:t>title</a:t>
            </a:r>
            <a:r>
              <a:rPr lang="es-MX" dirty="0"/>
              <a:t>&gt;Página de Ejemplo&lt;/</a:t>
            </a:r>
            <a:r>
              <a:rPr lang="es-MX" dirty="0" err="1"/>
              <a:t>title</a:t>
            </a:r>
            <a:r>
              <a:rPr lang="es-MX" dirty="0"/>
              <a:t>&gt;</a:t>
            </a:r>
          </a:p>
          <a:p>
            <a:pPr marL="68580" indent="0">
              <a:buNone/>
            </a:pPr>
            <a:r>
              <a:rPr lang="es-MX" dirty="0"/>
              <a:t>&lt;/head&gt;</a:t>
            </a:r>
          </a:p>
          <a:p>
            <a:pPr marL="68580" indent="0">
              <a:buNone/>
            </a:pPr>
            <a:r>
              <a:rPr lang="es-MX" dirty="0"/>
              <a:t>&lt;</a:t>
            </a:r>
            <a:r>
              <a:rPr lang="es-MX" dirty="0" err="1"/>
              <a:t>body</a:t>
            </a:r>
            <a:r>
              <a:rPr lang="es-MX" dirty="0"/>
              <a:t>&gt;</a:t>
            </a:r>
          </a:p>
          <a:p>
            <a:pPr marL="68580" indent="0">
              <a:buNone/>
            </a:pPr>
            <a:r>
              <a:rPr lang="es-MX" dirty="0"/>
              <a:t>    &lt;</a:t>
            </a:r>
            <a:r>
              <a:rPr lang="es-MX" dirty="0" err="1"/>
              <a:t>form</a:t>
            </a:r>
            <a:r>
              <a:rPr lang="es-MX" dirty="0"/>
              <a:t> id="form1" </a:t>
            </a:r>
            <a:r>
              <a:rPr lang="es-MX" dirty="0" err="1"/>
              <a:t>runat</a:t>
            </a:r>
            <a:r>
              <a:rPr lang="es-MX" dirty="0"/>
              <a:t>="server"&gt;</a:t>
            </a:r>
          </a:p>
          <a:p>
            <a:pPr marL="68580" indent="0">
              <a:buNone/>
            </a:pPr>
            <a:r>
              <a:rPr lang="es-MX" dirty="0"/>
              <a:t>    &lt;div&gt;</a:t>
            </a:r>
          </a:p>
          <a:p>
            <a:pPr marL="68580" indent="0">
              <a:buNone/>
            </a:pPr>
            <a:r>
              <a:rPr lang="es-MX" dirty="0"/>
              <a:t>        &lt;</a:t>
            </a:r>
            <a:r>
              <a:rPr lang="es-MX" dirty="0" err="1"/>
              <a:t>asp:Label</a:t>
            </a:r>
            <a:r>
              <a:rPr lang="es-MX" dirty="0"/>
              <a:t> </a:t>
            </a:r>
            <a:r>
              <a:rPr lang="es-MX" dirty="0" err="1"/>
              <a:t>runat</a:t>
            </a:r>
            <a:r>
              <a:rPr lang="es-MX" dirty="0"/>
              <a:t>="server" id="Label1" /&gt;</a:t>
            </a:r>
          </a:p>
          <a:p>
            <a:pPr marL="68580" indent="0">
              <a:buNone/>
            </a:pPr>
            <a:r>
              <a:rPr lang="es-MX" dirty="0"/>
              <a:t>    &lt;/div&gt;</a:t>
            </a:r>
          </a:p>
          <a:p>
            <a:pPr marL="68580" indent="0">
              <a:buNone/>
            </a:pPr>
            <a:r>
              <a:rPr lang="es-MX" dirty="0"/>
              <a:t>    &lt;/</a:t>
            </a:r>
            <a:r>
              <a:rPr lang="es-MX" dirty="0" err="1"/>
              <a:t>form</a:t>
            </a:r>
            <a:r>
              <a:rPr lang="es-MX" dirty="0"/>
              <a:t>&gt;</a:t>
            </a:r>
          </a:p>
          <a:p>
            <a:pPr marL="68580" indent="0">
              <a:buNone/>
            </a:pPr>
            <a:r>
              <a:rPr lang="es-MX" dirty="0"/>
              <a:t> </a:t>
            </a:r>
          </a:p>
          <a:p>
            <a:pPr marL="68580" indent="0">
              <a:buNone/>
            </a:pPr>
            <a:r>
              <a:rPr lang="es-MX" dirty="0"/>
              <a:t>&lt;/</a:t>
            </a:r>
            <a:r>
              <a:rPr lang="es-MX" dirty="0" err="1"/>
              <a:t>body</a:t>
            </a:r>
            <a:r>
              <a:rPr lang="es-MX" dirty="0"/>
              <a:t>&gt;</a:t>
            </a:r>
          </a:p>
          <a:p>
            <a:pPr marL="68580" indent="0">
              <a:buNone/>
            </a:pPr>
            <a:r>
              <a:rPr lang="es-MX" dirty="0"/>
              <a:t>&lt;/</a:t>
            </a:r>
            <a:r>
              <a:rPr lang="es-MX" dirty="0" err="1"/>
              <a:t>html</a:t>
            </a:r>
            <a:r>
              <a:rPr lang="es-MX" dirty="0"/>
              <a:t>&gt;</a:t>
            </a:r>
          </a:p>
        </p:txBody>
      </p:sp>
    </p:spTree>
    <p:extLst>
      <p:ext uri="{BB962C8B-B14F-4D97-AF65-F5344CB8AC3E}">
        <p14:creationId xmlns:p14="http://schemas.microsoft.com/office/powerpoint/2010/main" val="960025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a:t>El modelo </a:t>
            </a:r>
            <a:r>
              <a:rPr lang="es-MX" b="1" dirty="0" err="1" smtClean="0"/>
              <a:t>Code-behind</a:t>
            </a:r>
            <a:endParaRPr lang="es-MX" dirty="0"/>
          </a:p>
        </p:txBody>
      </p:sp>
      <p:sp>
        <p:nvSpPr>
          <p:cNvPr id="3" name="2 Marcador de contenido"/>
          <p:cNvSpPr>
            <a:spLocks noGrp="1"/>
          </p:cNvSpPr>
          <p:nvPr>
            <p:ph idx="1"/>
          </p:nvPr>
        </p:nvSpPr>
        <p:spPr/>
        <p:txBody>
          <a:bodyPr>
            <a:normAutofit/>
          </a:bodyPr>
          <a:lstStyle/>
          <a:p>
            <a:pPr algn="just"/>
            <a:r>
              <a:rPr lang="es-ES" sz="1800" dirty="0"/>
              <a:t>Microsoft recomienda que para realizar programación dinámica se use el modelo </a:t>
            </a:r>
            <a:r>
              <a:rPr lang="es-ES" sz="1800" b="1" dirty="0" err="1"/>
              <a:t>code-behind</a:t>
            </a:r>
            <a:r>
              <a:rPr lang="es-ES" sz="1800" dirty="0"/>
              <a:t>, o de respaldo, que coloca el código en un archivo separado o en una etiqueta </a:t>
            </a:r>
            <a:r>
              <a:rPr lang="es-ES" sz="1800" dirty="0" smtClean="0"/>
              <a:t>de script</a:t>
            </a:r>
            <a:r>
              <a:rPr lang="es-ES" sz="1800" dirty="0"/>
              <a:t> especialmente diseñada. Los nombres de los archivos </a:t>
            </a:r>
            <a:r>
              <a:rPr lang="es-ES" sz="1800" i="1" dirty="0" err="1"/>
              <a:t>code-behind</a:t>
            </a:r>
            <a:r>
              <a:rPr lang="es-ES" sz="1800" dirty="0"/>
              <a:t> están basados en el nombre del archivo ASPX tales como </a:t>
            </a:r>
            <a:r>
              <a:rPr lang="es-ES" sz="1800" i="1" dirty="0" err="1"/>
              <a:t>MiPagina.aspx.cs</a:t>
            </a:r>
            <a:r>
              <a:rPr lang="es-ES" sz="1800" dirty="0"/>
              <a:t> o </a:t>
            </a:r>
            <a:r>
              <a:rPr lang="es-ES" sz="1800" i="1" dirty="0" err="1"/>
              <a:t>MiPagina.aspx.vb</a:t>
            </a:r>
            <a:r>
              <a:rPr lang="es-ES" sz="1800" dirty="0"/>
              <a:t> (esta práctica se realiza automáticamente en Microsoft Visual Studio y otros entornos de desarrollo).</a:t>
            </a:r>
            <a:endParaRPr lang="es-MX" sz="1800"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5896" y="5031051"/>
            <a:ext cx="1823864" cy="1367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4622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smtClean="0"/>
              <a:t>Ejemplo</a:t>
            </a:r>
            <a:endParaRPr lang="es-MX" dirty="0"/>
          </a:p>
        </p:txBody>
      </p:sp>
      <p:sp>
        <p:nvSpPr>
          <p:cNvPr id="3" name="2 Marcador de contenido"/>
          <p:cNvSpPr>
            <a:spLocks noGrp="1"/>
          </p:cNvSpPr>
          <p:nvPr>
            <p:ph idx="1"/>
          </p:nvPr>
        </p:nvSpPr>
        <p:spPr/>
        <p:txBody>
          <a:bodyPr/>
          <a:lstStyle/>
          <a:p>
            <a:pPr marL="68580" indent="0">
              <a:buNone/>
            </a:pPr>
            <a:r>
              <a:rPr lang="en-US" b="1" dirty="0"/>
              <a:t>&lt;%@</a:t>
            </a:r>
            <a:r>
              <a:rPr lang="en-US" dirty="0"/>
              <a:t> Page Language</a:t>
            </a:r>
            <a:r>
              <a:rPr lang="en-US" b="1" dirty="0"/>
              <a:t>=</a:t>
            </a:r>
            <a:r>
              <a:rPr lang="en-US" dirty="0"/>
              <a:t>"</a:t>
            </a:r>
            <a:r>
              <a:rPr lang="en-US" b="1" dirty="0"/>
              <a:t>C#</a:t>
            </a:r>
            <a:r>
              <a:rPr lang="en-US" dirty="0"/>
              <a:t>"</a:t>
            </a:r>
            <a:r>
              <a:rPr lang="en-US" dirty="0"/>
              <a:t> </a:t>
            </a:r>
            <a:r>
              <a:rPr lang="en-US" dirty="0" err="1"/>
              <a:t>CodeFile</a:t>
            </a:r>
            <a:r>
              <a:rPr lang="en-US" b="1" dirty="0"/>
              <a:t>="</a:t>
            </a:r>
            <a:r>
              <a:rPr lang="en-US" b="1" dirty="0" err="1"/>
              <a:t>EjemploCodeBehind.aspx.cs</a:t>
            </a:r>
            <a:r>
              <a:rPr lang="en-US" b="1" dirty="0"/>
              <a:t>"</a:t>
            </a:r>
            <a:r>
              <a:rPr lang="en-US" b="1" dirty="0"/>
              <a:t> </a:t>
            </a:r>
            <a:r>
              <a:rPr lang="en-US" dirty="0"/>
              <a:t>Inherits</a:t>
            </a:r>
            <a:r>
              <a:rPr lang="en-US" b="1" dirty="0"/>
              <a:t>="</a:t>
            </a:r>
            <a:r>
              <a:rPr lang="en-US" b="1" dirty="0" err="1"/>
              <a:t>SitioWeb.EjemploCodeBehind</a:t>
            </a:r>
            <a:r>
              <a:rPr lang="en-US" b="1" dirty="0"/>
              <a:t>"</a:t>
            </a:r>
            <a:r>
              <a:rPr lang="en-US" b="1" dirty="0"/>
              <a:t> </a:t>
            </a:r>
            <a:r>
              <a:rPr lang="en-US" dirty="0" err="1"/>
              <a:t>AutoEventWireup</a:t>
            </a:r>
            <a:r>
              <a:rPr lang="en-US" b="1" dirty="0"/>
              <a:t>="true"</a:t>
            </a:r>
            <a:r>
              <a:rPr lang="en-US" b="1" dirty="0"/>
              <a:t> </a:t>
            </a:r>
            <a:r>
              <a:rPr lang="en-US" b="1" dirty="0"/>
              <a:t>%&gt;</a:t>
            </a:r>
            <a:endParaRPr lang="es-MX" dirty="0"/>
          </a:p>
        </p:txBody>
      </p:sp>
    </p:spTree>
    <p:extLst>
      <p:ext uri="{BB962C8B-B14F-4D97-AF65-F5344CB8AC3E}">
        <p14:creationId xmlns:p14="http://schemas.microsoft.com/office/powerpoint/2010/main" val="1612380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a:t>Motor de </a:t>
            </a:r>
            <a:r>
              <a:rPr lang="es-MX" b="1" dirty="0" smtClean="0"/>
              <a:t>plantillas</a:t>
            </a:r>
            <a:endParaRPr lang="es-MX" dirty="0"/>
          </a:p>
        </p:txBody>
      </p:sp>
      <p:sp>
        <p:nvSpPr>
          <p:cNvPr id="3" name="2 Marcador de contenido"/>
          <p:cNvSpPr>
            <a:spLocks noGrp="1"/>
          </p:cNvSpPr>
          <p:nvPr>
            <p:ph idx="1"/>
          </p:nvPr>
        </p:nvSpPr>
        <p:spPr/>
        <p:txBody>
          <a:bodyPr>
            <a:noAutofit/>
          </a:bodyPr>
          <a:lstStyle/>
          <a:p>
            <a:pPr algn="just"/>
            <a:r>
              <a:rPr lang="es-ES" sz="1800" dirty="0"/>
              <a:t>Al ser liberado, ASP.NET carecía de un motor de plantillas. Debido a que el .NET </a:t>
            </a:r>
            <a:r>
              <a:rPr lang="es-ES" sz="1800" dirty="0" err="1"/>
              <a:t>framework</a:t>
            </a:r>
            <a:r>
              <a:rPr lang="es-ES" sz="1800" dirty="0"/>
              <a:t> es orientado a objetos y permite la herencia, muchos desarrolladores podrían definir una nueva clase que herede desde "</a:t>
            </a:r>
            <a:r>
              <a:rPr lang="es-ES" sz="1800" dirty="0" err="1"/>
              <a:t>System.Web</a:t>
            </a:r>
            <a:r>
              <a:rPr lang="es-ES" sz="1800" dirty="0"/>
              <a:t>. </a:t>
            </a:r>
            <a:r>
              <a:rPr lang="es-ES" sz="1800" dirty="0" err="1"/>
              <a:t>UI.Page</a:t>
            </a:r>
            <a:r>
              <a:rPr lang="es-ES" sz="1800" dirty="0"/>
              <a:t>", escribir métodos en ella que </a:t>
            </a:r>
            <a:r>
              <a:rPr lang="es-ES" sz="1800" dirty="0" err="1"/>
              <a:t>renderizen</a:t>
            </a:r>
            <a:r>
              <a:rPr lang="es-ES" sz="1800" dirty="0"/>
              <a:t> HTML, y entonces hacer las páginas en su aplicación que hereden de esta nueva clase. Mientras esto permite que los elementos comunes sean dentro de un sitio, agrega complejidad y mezcla código fuente con lenguaje de marcado.</a:t>
            </a:r>
            <a:endParaRPr lang="es-MX" sz="1800"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8" y="5157192"/>
            <a:ext cx="2021210" cy="1338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24178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34</TotalTime>
  <Words>729</Words>
  <Application>Microsoft Office PowerPoint</Application>
  <PresentationFormat>Presentación en pantalla (4:3)</PresentationFormat>
  <Paragraphs>69</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Austin</vt:lpstr>
      <vt:lpstr>Lenguajes de Programación</vt:lpstr>
      <vt:lpstr>¿Qué es?</vt:lpstr>
      <vt:lpstr>Framework</vt:lpstr>
      <vt:lpstr>Historia</vt:lpstr>
      <vt:lpstr>Características</vt:lpstr>
      <vt:lpstr>Formulario web de ejemplo Este es un ejemplo que utiliza código "en línea", opuesto al código independiente (code-behind)</vt:lpstr>
      <vt:lpstr>El modelo Code-behind</vt:lpstr>
      <vt:lpstr>Ejemplo</vt:lpstr>
      <vt:lpstr>Motor de plantillas</vt:lpstr>
      <vt:lpstr>Evolución respecto al ASP clásico</vt:lpstr>
      <vt:lpstr>Evolución respecto al ASP clásico</vt:lpstr>
      <vt:lpstr>Evolución respecto al ASP clásico</vt:lpstr>
      <vt:lpstr>Evolución respecto al ASP clásico</vt:lpstr>
      <vt:lpstr>Evolución respecto al ASP clásico</vt:lpstr>
      <vt:lpstr>Extensiones</vt:lpstr>
      <vt:lpstr>Extensiones</vt:lpstr>
      <vt:lpstr>Extensiones</vt:lpstr>
      <vt:lpstr>Uso actual del lenguaje</vt:lpstr>
      <vt:lpstr>Uso actual del lenguaje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Lenguajes de Programación</dc:title>
  <dc:creator>Alan</dc:creator>
  <cp:lastModifiedBy>Alan</cp:lastModifiedBy>
  <cp:revision>4</cp:revision>
  <dcterms:created xsi:type="dcterms:W3CDTF">2012-12-03T03:34:00Z</dcterms:created>
  <dcterms:modified xsi:type="dcterms:W3CDTF">2012-12-03T04:08:46Z</dcterms:modified>
</cp:coreProperties>
</file>