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69" r:id="rId4"/>
    <p:sldId id="270" r:id="rId5"/>
    <p:sldId id="271" r:id="rId6"/>
    <p:sldId id="272" r:id="rId7"/>
    <p:sldId id="259" r:id="rId8"/>
    <p:sldId id="260" r:id="rId9"/>
    <p:sldId id="262" r:id="rId10"/>
    <p:sldId id="268" r:id="rId11"/>
    <p:sldId id="258" r:id="rId12"/>
    <p:sldId id="261" r:id="rId13"/>
    <p:sldId id="263" r:id="rId14"/>
    <p:sldId id="264" r:id="rId15"/>
    <p:sldId id="265" r:id="rId16"/>
    <p:sldId id="266" r:id="rId17"/>
    <p:sldId id="267" r:id="rId18"/>
    <p:sldId id="273" r:id="rId19"/>
    <p:sldId id="274" r:id="rId20"/>
    <p:sldId id="275" r:id="rId21"/>
    <p:sldId id="276" r:id="rId22"/>
    <p:sldId id="277" r:id="rId23"/>
    <p:sldId id="278" r:id="rId24"/>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6011512D-096F-4C67-A4BC-F5BF9B9B8874}" type="datetimeFigureOut">
              <a:rPr lang="es-MX" smtClean="0"/>
              <a:pPr/>
              <a:t>26/11/2012</a:t>
            </a:fld>
            <a:endParaRPr lang="es-MX"/>
          </a:p>
        </p:txBody>
      </p:sp>
      <p:sp>
        <p:nvSpPr>
          <p:cNvPr id="5" name="Footer Placeholder 4"/>
          <p:cNvSpPr>
            <a:spLocks noGrp="1"/>
          </p:cNvSpPr>
          <p:nvPr>
            <p:ph type="ftr" sz="quarter" idx="11"/>
          </p:nvPr>
        </p:nvSpPr>
        <p:spPr>
          <a:xfrm>
            <a:off x="1174044" y="5357592"/>
            <a:ext cx="5034845" cy="365125"/>
          </a:xfrm>
        </p:spPr>
        <p:txBody>
          <a:bodyPr/>
          <a:lstStyle/>
          <a:p>
            <a:endParaRPr lang="es-MX"/>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815A2A8F-A3A1-4BE6-9A44-AA858EF33126}"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6011512D-096F-4C67-A4BC-F5BF9B9B8874}" type="datetimeFigureOut">
              <a:rPr lang="es-MX" smtClean="0"/>
              <a:pPr/>
              <a:t>26/11/2012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15A2A8F-A3A1-4BE6-9A44-AA858EF33126}"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6011512D-096F-4C67-A4BC-F5BF9B9B8874}" type="datetimeFigureOut">
              <a:rPr lang="es-MX" smtClean="0"/>
              <a:pPr/>
              <a:t>26/11/2012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15A2A8F-A3A1-4BE6-9A44-AA858EF33126}"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6011512D-096F-4C67-A4BC-F5BF9B9B8874}" type="datetimeFigureOut">
              <a:rPr lang="es-MX" smtClean="0"/>
              <a:pPr/>
              <a:t>26/11/2012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15A2A8F-A3A1-4BE6-9A44-AA858EF33126}"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011512D-096F-4C67-A4BC-F5BF9B9B8874}" type="datetimeFigureOut">
              <a:rPr lang="es-MX" smtClean="0"/>
              <a:pPr/>
              <a:t>26/11/2012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15A2A8F-A3A1-4BE6-9A44-AA858EF33126}"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6011512D-096F-4C67-A4BC-F5BF9B9B8874}" type="datetimeFigureOut">
              <a:rPr lang="es-MX" smtClean="0"/>
              <a:pPr/>
              <a:t>26/11/2012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15A2A8F-A3A1-4BE6-9A44-AA858EF33126}" type="slidenum">
              <a:rPr lang="es-MX" smtClean="0"/>
              <a:pPr/>
              <a:t>‹Nº›</a:t>
            </a:fld>
            <a:endParaRPr lang="es-MX"/>
          </a:p>
        </p:txBody>
      </p:sp>
      <p:sp>
        <p:nvSpPr>
          <p:cNvPr id="9" name="Content Placeholder 8"/>
          <p:cNvSpPr>
            <a:spLocks noGrp="1"/>
          </p:cNvSpPr>
          <p:nvPr>
            <p:ph sz="quarter" idx="13"/>
          </p:nvPr>
        </p:nvSpPr>
        <p:spPr>
          <a:xfrm>
            <a:off x="1298448" y="2121407"/>
            <a:ext cx="3200400" cy="360273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6011512D-096F-4C67-A4BC-F5BF9B9B8874}" type="datetimeFigureOut">
              <a:rPr lang="es-MX" smtClean="0"/>
              <a:pPr/>
              <a:t>26/11/2012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815A2A8F-A3A1-4BE6-9A44-AA858EF33126}" type="slidenum">
              <a:rPr lang="es-MX" smtClean="0"/>
              <a:pPr/>
              <a:t>‹Nº›</a:t>
            </a:fld>
            <a:endParaRPr lang="es-MX"/>
          </a:p>
        </p:txBody>
      </p:sp>
      <p:sp>
        <p:nvSpPr>
          <p:cNvPr id="11" name="Content Placeholder 10"/>
          <p:cNvSpPr>
            <a:spLocks noGrp="1"/>
          </p:cNvSpPr>
          <p:nvPr>
            <p:ph sz="quarter" idx="13"/>
          </p:nvPr>
        </p:nvSpPr>
        <p:spPr>
          <a:xfrm>
            <a:off x="1298448" y="2944368"/>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6011512D-096F-4C67-A4BC-F5BF9B9B8874}" type="datetimeFigureOut">
              <a:rPr lang="es-MX" smtClean="0"/>
              <a:pPr/>
              <a:t>26/11/2012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815A2A8F-A3A1-4BE6-9A44-AA858EF33126}"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11512D-096F-4C67-A4BC-F5BF9B9B8874}" type="datetimeFigureOut">
              <a:rPr lang="es-MX" smtClean="0"/>
              <a:pPr/>
              <a:t>26/11/2012</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815A2A8F-A3A1-4BE6-9A44-AA858EF33126}"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1698" y="5885672"/>
            <a:ext cx="1213821" cy="365125"/>
          </a:xfrm>
        </p:spPr>
        <p:txBody>
          <a:bodyPr/>
          <a:lstStyle/>
          <a:p>
            <a:fld id="{6011512D-096F-4C67-A4BC-F5BF9B9B8874}" type="datetimeFigureOut">
              <a:rPr lang="es-MX" smtClean="0"/>
              <a:pPr/>
              <a:t>26/11/2012</a:t>
            </a:fld>
            <a:endParaRPr lang="es-MX"/>
          </a:p>
        </p:txBody>
      </p:sp>
      <p:sp>
        <p:nvSpPr>
          <p:cNvPr id="6" name="Footer Placeholder 5"/>
          <p:cNvSpPr>
            <a:spLocks noGrp="1"/>
          </p:cNvSpPr>
          <p:nvPr>
            <p:ph type="ftr" sz="quarter" idx="11"/>
          </p:nvPr>
        </p:nvSpPr>
        <p:spPr>
          <a:xfrm rot="-60000">
            <a:off x="914554" y="5829261"/>
            <a:ext cx="3522607" cy="365125"/>
          </a:xfrm>
        </p:spPr>
        <p:txBody>
          <a:bodyPr/>
          <a:lstStyle/>
          <a:p>
            <a:endParaRPr lang="es-MX"/>
          </a:p>
        </p:txBody>
      </p:sp>
      <p:sp>
        <p:nvSpPr>
          <p:cNvPr id="7" name="Slide Number Placeholder 6"/>
          <p:cNvSpPr>
            <a:spLocks noGrp="1"/>
          </p:cNvSpPr>
          <p:nvPr>
            <p:ph type="sldNum" sz="quarter" idx="12"/>
          </p:nvPr>
        </p:nvSpPr>
        <p:spPr>
          <a:xfrm rot="60000">
            <a:off x="7557313" y="5896961"/>
            <a:ext cx="554023" cy="365125"/>
          </a:xfrm>
        </p:spPr>
        <p:txBody>
          <a:bodyPr/>
          <a:lstStyle/>
          <a:p>
            <a:fld id="{815A2A8F-A3A1-4BE6-9A44-AA858EF33126}"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5936" y="5888737"/>
            <a:ext cx="1213821" cy="365125"/>
          </a:xfrm>
        </p:spPr>
        <p:txBody>
          <a:bodyPr/>
          <a:lstStyle/>
          <a:p>
            <a:fld id="{6011512D-096F-4C67-A4BC-F5BF9B9B8874}" type="datetimeFigureOut">
              <a:rPr lang="es-MX" smtClean="0"/>
              <a:pPr/>
              <a:t>26/11/2012</a:t>
            </a:fld>
            <a:endParaRPr lang="es-MX"/>
          </a:p>
        </p:txBody>
      </p:sp>
      <p:sp>
        <p:nvSpPr>
          <p:cNvPr id="6" name="Footer Placeholder 5"/>
          <p:cNvSpPr>
            <a:spLocks noGrp="1"/>
          </p:cNvSpPr>
          <p:nvPr>
            <p:ph type="ftr" sz="quarter" idx="11"/>
          </p:nvPr>
        </p:nvSpPr>
        <p:spPr>
          <a:xfrm rot="-60000">
            <a:off x="914569" y="5831037"/>
            <a:ext cx="3319043" cy="365125"/>
          </a:xfrm>
        </p:spPr>
        <p:txBody>
          <a:bodyPr/>
          <a:lstStyle/>
          <a:p>
            <a:endParaRPr lang="es-MX"/>
          </a:p>
        </p:txBody>
      </p:sp>
      <p:sp>
        <p:nvSpPr>
          <p:cNvPr id="7" name="Slide Number Placeholder 6"/>
          <p:cNvSpPr>
            <a:spLocks noGrp="1"/>
          </p:cNvSpPr>
          <p:nvPr>
            <p:ph type="sldNum" sz="quarter" idx="12"/>
          </p:nvPr>
        </p:nvSpPr>
        <p:spPr>
          <a:xfrm rot="60000">
            <a:off x="7562089" y="5900026"/>
            <a:ext cx="554023" cy="365125"/>
          </a:xfrm>
        </p:spPr>
        <p:txBody>
          <a:bodyPr/>
          <a:lstStyle/>
          <a:p>
            <a:fld id="{815A2A8F-A3A1-4BE6-9A44-AA858EF33126}"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6011512D-096F-4C67-A4BC-F5BF9B9B8874}" type="datetimeFigureOut">
              <a:rPr lang="es-MX" smtClean="0"/>
              <a:pPr/>
              <a:t>26/11/2012</a:t>
            </a:fld>
            <a:endParaRPr lang="es-MX"/>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s-MX"/>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815A2A8F-A3A1-4BE6-9A44-AA858EF33126}"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627784" y="1052736"/>
            <a:ext cx="4022824" cy="2687424"/>
          </a:xfrm>
        </p:spPr>
        <p:txBody>
          <a:bodyPr>
            <a:noAutofit/>
          </a:bodyPr>
          <a:lstStyle/>
          <a:p>
            <a:r>
              <a:rPr lang="es-MX" dirty="0" smtClean="0"/>
              <a:t/>
            </a:r>
            <a:br>
              <a:rPr lang="es-MX" dirty="0" smtClean="0"/>
            </a:br>
            <a:r>
              <a:rPr lang="es-MX" dirty="0"/>
              <a:t/>
            </a:r>
            <a:br>
              <a:rPr lang="es-MX" dirty="0"/>
            </a:br>
            <a:r>
              <a:rPr lang="es-MX" dirty="0" smtClean="0">
                <a:solidFill>
                  <a:srgbClr val="0070C0"/>
                </a:solidFill>
                <a:latin typeface="Arial Rounded MT Bold" pitchFamily="34" charset="0"/>
              </a:rPr>
              <a:t/>
            </a:r>
            <a:br>
              <a:rPr lang="es-MX" dirty="0" smtClean="0">
                <a:solidFill>
                  <a:srgbClr val="0070C0"/>
                </a:solidFill>
                <a:latin typeface="Arial Rounded MT Bold" pitchFamily="34" charset="0"/>
              </a:rPr>
            </a:br>
            <a:r>
              <a:rPr lang="es-MX" dirty="0" smtClean="0">
                <a:solidFill>
                  <a:srgbClr val="002060"/>
                </a:solidFill>
                <a:latin typeface="Arial Rounded MT Bold" pitchFamily="34" charset="0"/>
              </a:rPr>
              <a:t>Publicación del sitio web en internet  </a:t>
            </a:r>
            <a:endParaRPr lang="es-MX" dirty="0">
              <a:solidFill>
                <a:srgbClr val="002060"/>
              </a:solidFill>
              <a:latin typeface="Arial Rounded MT Bold" pitchFamily="34" charset="0"/>
            </a:endParaRPr>
          </a:p>
        </p:txBody>
      </p:sp>
      <p:sp>
        <p:nvSpPr>
          <p:cNvPr id="3" name="2 Subtítulo"/>
          <p:cNvSpPr>
            <a:spLocks noGrp="1"/>
          </p:cNvSpPr>
          <p:nvPr>
            <p:ph type="subTitle" idx="1"/>
          </p:nvPr>
        </p:nvSpPr>
        <p:spPr/>
        <p:txBody>
          <a:bodyPr/>
          <a:lstStyle/>
          <a:p>
            <a:r>
              <a:rPr lang="es-MX" dirty="0" smtClean="0"/>
              <a:t>Equipo 6</a:t>
            </a:r>
          </a:p>
        </p:txBody>
      </p:sp>
    </p:spTree>
    <p:extLst>
      <p:ext uri="{BB962C8B-B14F-4D97-AF65-F5344CB8AC3E}">
        <p14:creationId xmlns:p14="http://schemas.microsoft.com/office/powerpoint/2010/main" xmlns="" val="18205974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74485" y="2586562"/>
            <a:ext cx="6965245" cy="1778542"/>
          </a:xfrm>
        </p:spPr>
        <p:txBody>
          <a:bodyPr>
            <a:normAutofit fontScale="90000"/>
          </a:bodyPr>
          <a:lstStyle/>
          <a:p>
            <a:r>
              <a:rPr lang="es-MX" b="1" dirty="0" smtClean="0">
                <a:solidFill>
                  <a:srgbClr val="0070C0"/>
                </a:solidFill>
                <a:latin typeface="Arial Rounded MT Bold" pitchFamily="34" charset="0"/>
              </a:rPr>
              <a:t>Tipos de alojamientos que deben elegir dependiendo del propósito de su sitio web</a:t>
            </a:r>
            <a:endParaRPr lang="es-MX" b="1" dirty="0">
              <a:solidFill>
                <a:srgbClr val="0070C0"/>
              </a:solidFill>
              <a:latin typeface="Arial Rounded MT Bold" pitchFamily="34" charset="0"/>
            </a:endParaRPr>
          </a:p>
        </p:txBody>
      </p:sp>
    </p:spTree>
    <p:extLst>
      <p:ext uri="{BB962C8B-B14F-4D97-AF65-F5344CB8AC3E}">
        <p14:creationId xmlns:p14="http://schemas.microsoft.com/office/powerpoint/2010/main" xmlns="" val="4314141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683568" y="692696"/>
            <a:ext cx="7776864" cy="1008112"/>
          </a:xfrm>
        </p:spPr>
        <p:txBody>
          <a:bodyPr>
            <a:noAutofit/>
          </a:bodyPr>
          <a:lstStyle/>
          <a:p>
            <a:r>
              <a:rPr lang="es-MX" sz="6000" b="1" dirty="0">
                <a:solidFill>
                  <a:srgbClr val="0070C0"/>
                </a:solidFill>
                <a:latin typeface="Arial Rounded MT Bold" pitchFamily="34" charset="0"/>
              </a:rPr>
              <a:t>¿</a:t>
            </a:r>
            <a:r>
              <a:rPr lang="es-MX" sz="3200" b="1" dirty="0" smtClean="0">
                <a:solidFill>
                  <a:srgbClr val="0070C0"/>
                </a:solidFill>
                <a:latin typeface="Arial Rounded MT Bold" pitchFamily="34" charset="0"/>
              </a:rPr>
              <a:t>Qué tipos de alojamientos hay?</a:t>
            </a:r>
            <a:endParaRPr lang="es-MX" sz="6000" b="1" dirty="0">
              <a:solidFill>
                <a:srgbClr val="0070C0"/>
              </a:solidFill>
              <a:latin typeface="Arial Rounded MT Bold" pitchFamily="34" charset="0"/>
            </a:endParaRPr>
          </a:p>
        </p:txBody>
      </p:sp>
      <p:sp>
        <p:nvSpPr>
          <p:cNvPr id="2" name="1 Marcador de contenido"/>
          <p:cNvSpPr>
            <a:spLocks noGrp="1"/>
          </p:cNvSpPr>
          <p:nvPr>
            <p:ph idx="1"/>
          </p:nvPr>
        </p:nvSpPr>
        <p:spPr>
          <a:xfrm>
            <a:off x="971600" y="1700808"/>
            <a:ext cx="7315200" cy="3539527"/>
          </a:xfrm>
        </p:spPr>
        <p:txBody>
          <a:bodyPr>
            <a:normAutofit fontScale="92500" lnSpcReduction="10000"/>
          </a:bodyPr>
          <a:lstStyle/>
          <a:p>
            <a:endParaRPr lang="es-MX" dirty="0" smtClean="0">
              <a:latin typeface="Arial Rounded MT Bold" pitchFamily="34" charset="0"/>
            </a:endParaRPr>
          </a:p>
          <a:p>
            <a:r>
              <a:rPr lang="es-MX" sz="2400" dirty="0" smtClean="0">
                <a:latin typeface="Arial Rounded MT Bold" pitchFamily="34" charset="0"/>
              </a:rPr>
              <a:t>El </a:t>
            </a:r>
            <a:r>
              <a:rPr lang="es-MX" sz="2400" dirty="0">
                <a:latin typeface="Arial Rounded MT Bold" pitchFamily="34" charset="0"/>
              </a:rPr>
              <a:t>alojamiento web se divide en seis </a:t>
            </a:r>
            <a:r>
              <a:rPr lang="es-MX" sz="2400" dirty="0" smtClean="0">
                <a:latin typeface="Arial Rounded MT Bold" pitchFamily="34" charset="0"/>
              </a:rPr>
              <a:t>tipos:</a:t>
            </a:r>
          </a:p>
          <a:p>
            <a:pPr marL="342900" indent="-342900" algn="l">
              <a:buFont typeface="Arial" pitchFamily="34" charset="0"/>
              <a:buChar char="•"/>
            </a:pPr>
            <a:endParaRPr lang="es-MX" dirty="0" smtClean="0">
              <a:latin typeface="Arial Rounded MT Bold" pitchFamily="34" charset="0"/>
            </a:endParaRPr>
          </a:p>
          <a:p>
            <a:pPr marL="342900" indent="-342900" algn="l">
              <a:buFont typeface="Arial" pitchFamily="34" charset="0"/>
              <a:buChar char="•"/>
            </a:pPr>
            <a:r>
              <a:rPr lang="es-MX" dirty="0" smtClean="0">
                <a:latin typeface="Arial Rounded MT Bold" pitchFamily="34" charset="0"/>
              </a:rPr>
              <a:t>Gratuito</a:t>
            </a:r>
          </a:p>
          <a:p>
            <a:pPr marL="342900" indent="-342900" algn="l">
              <a:buFont typeface="Arial" pitchFamily="34" charset="0"/>
              <a:buChar char="•"/>
            </a:pPr>
            <a:r>
              <a:rPr lang="es-MX" dirty="0" smtClean="0">
                <a:latin typeface="Arial Rounded MT Bold" pitchFamily="34" charset="0"/>
              </a:rPr>
              <a:t>Compartido </a:t>
            </a:r>
          </a:p>
          <a:p>
            <a:pPr marL="342900" indent="-342900" algn="l">
              <a:buFont typeface="Arial" pitchFamily="34" charset="0"/>
              <a:buChar char="•"/>
            </a:pPr>
            <a:r>
              <a:rPr lang="es-MX" dirty="0" smtClean="0">
                <a:latin typeface="Arial Rounded MT Bold" pitchFamily="34" charset="0"/>
              </a:rPr>
              <a:t> Revendedor </a:t>
            </a:r>
          </a:p>
          <a:p>
            <a:pPr marL="342900" indent="-342900" algn="l">
              <a:buFont typeface="Arial" pitchFamily="34" charset="0"/>
              <a:buChar char="•"/>
            </a:pPr>
            <a:r>
              <a:rPr lang="es-MX" dirty="0" smtClean="0">
                <a:latin typeface="Arial Rounded MT Bold" pitchFamily="34" charset="0"/>
              </a:rPr>
              <a:t> Servidores virtuales</a:t>
            </a:r>
          </a:p>
          <a:p>
            <a:pPr marL="342900" indent="-342900" algn="l">
              <a:buFont typeface="Arial" pitchFamily="34" charset="0"/>
              <a:buChar char="•"/>
            </a:pPr>
            <a:r>
              <a:rPr lang="es-MX" dirty="0" smtClean="0">
                <a:latin typeface="Arial Rounded MT Bold" pitchFamily="34" charset="0"/>
              </a:rPr>
              <a:t> Servidores dedicados</a:t>
            </a:r>
          </a:p>
          <a:p>
            <a:pPr marL="342900" indent="-342900" algn="l">
              <a:buFont typeface="Arial" pitchFamily="34" charset="0"/>
              <a:buChar char="•"/>
            </a:pPr>
            <a:r>
              <a:rPr lang="es-MX" dirty="0" smtClean="0">
                <a:latin typeface="Arial Rounded MT Bold" pitchFamily="34" charset="0"/>
              </a:rPr>
              <a:t> Servidores de Colocación  </a:t>
            </a:r>
          </a:p>
          <a:p>
            <a:pPr marL="457200" indent="-457200">
              <a:buFont typeface="+mj-lt"/>
              <a:buAutoNum type="arabicPeriod"/>
            </a:pPr>
            <a:endParaRPr lang="es-MX" dirty="0" smtClean="0">
              <a:latin typeface="+mj-lt"/>
            </a:endParaRPr>
          </a:p>
        </p:txBody>
      </p:sp>
      <p:pic>
        <p:nvPicPr>
          <p:cNvPr id="2052" name="Picture 4" descr="http://falcontech.co/wp-content/uploads/2011/05/web_site_hosting_service.jpg"/>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colorTemperature colorTemp="5300"/>
                    </a14:imgEffect>
                    <a14:imgEffect>
                      <a14:saturation sat="200000"/>
                    </a14:imgEffect>
                  </a14:imgLayer>
                </a14:imgProps>
              </a:ext>
              <a:ext uri="{28A0092B-C50C-407E-A947-70E740481C1C}">
                <a14:useLocalDpi xmlns:a14="http://schemas.microsoft.com/office/drawing/2010/main" xmlns="" val="0"/>
              </a:ext>
            </a:extLst>
          </a:blip>
          <a:srcRect/>
          <a:stretch>
            <a:fillRect/>
          </a:stretch>
        </p:blipFill>
        <p:spPr bwMode="auto">
          <a:xfrm>
            <a:off x="5292080" y="2924944"/>
            <a:ext cx="2736304" cy="205222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430137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600" dirty="0" smtClean="0">
                <a:solidFill>
                  <a:srgbClr val="0070C0"/>
                </a:solidFill>
                <a:latin typeface="Arial Rounded MT Bold" pitchFamily="34" charset="0"/>
              </a:rPr>
              <a:t>Alojamiento gratuito</a:t>
            </a:r>
            <a:endParaRPr lang="es-MX" sz="3600" b="1" dirty="0">
              <a:solidFill>
                <a:srgbClr val="0070C0"/>
              </a:solidFill>
              <a:latin typeface="Arial Rounded MT Bold" pitchFamily="34" charset="0"/>
            </a:endParaRPr>
          </a:p>
        </p:txBody>
      </p:sp>
      <p:sp>
        <p:nvSpPr>
          <p:cNvPr id="3" name="2 Marcador de contenido"/>
          <p:cNvSpPr>
            <a:spLocks noGrp="1"/>
          </p:cNvSpPr>
          <p:nvPr>
            <p:ph idx="1"/>
          </p:nvPr>
        </p:nvSpPr>
        <p:spPr/>
        <p:txBody>
          <a:bodyPr>
            <a:normAutofit/>
          </a:bodyPr>
          <a:lstStyle/>
          <a:p>
            <a:r>
              <a:rPr lang="es-MX" sz="2000" dirty="0" smtClean="0">
                <a:latin typeface="Arial Rounded MT Bold" pitchFamily="34" charset="0"/>
              </a:rPr>
              <a:t>El </a:t>
            </a:r>
            <a:r>
              <a:rPr lang="es-MX" sz="2000" dirty="0">
                <a:latin typeface="Arial Rounded MT Bold" pitchFamily="34" charset="0"/>
              </a:rPr>
              <a:t>alojamiento gratuito es muy limitado comparado con el de pago. Estos servicios generalmente agregan publicidad en los sitios y tienen un espacio </a:t>
            </a:r>
            <a:r>
              <a:rPr lang="es-MX" sz="2000" dirty="0" smtClean="0">
                <a:latin typeface="Arial Rounded MT Bold" pitchFamily="34" charset="0"/>
              </a:rPr>
              <a:t>y tráfico </a:t>
            </a:r>
            <a:r>
              <a:rPr lang="es-MX" sz="2000" dirty="0">
                <a:latin typeface="Arial Rounded MT Bold" pitchFamily="34" charset="0"/>
              </a:rPr>
              <a:t>limitado.</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31840" y="3599090"/>
            <a:ext cx="2789947" cy="20882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337761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200" b="1" dirty="0">
                <a:solidFill>
                  <a:srgbClr val="0070C0"/>
                </a:solidFill>
                <a:latin typeface="Arial Rounded MT Bold" pitchFamily="34" charset="0"/>
              </a:rPr>
              <a:t>Alojamiento compartido</a:t>
            </a:r>
            <a:endParaRPr lang="es-MX" sz="3200" dirty="0">
              <a:solidFill>
                <a:srgbClr val="0070C0"/>
              </a:solidFill>
              <a:latin typeface="Arial Rounded MT Bold" pitchFamily="34" charset="0"/>
            </a:endParaRPr>
          </a:p>
        </p:txBody>
      </p:sp>
      <p:sp>
        <p:nvSpPr>
          <p:cNvPr id="3" name="2 Marcador de contenido"/>
          <p:cNvSpPr>
            <a:spLocks noGrp="1"/>
          </p:cNvSpPr>
          <p:nvPr>
            <p:ph idx="1"/>
          </p:nvPr>
        </p:nvSpPr>
        <p:spPr/>
        <p:txBody>
          <a:bodyPr>
            <a:normAutofit/>
          </a:bodyPr>
          <a:lstStyle/>
          <a:p>
            <a:pPr algn="just"/>
            <a:r>
              <a:rPr lang="es-MX" sz="1800" dirty="0" smtClean="0">
                <a:latin typeface="Arial Rounded MT Bold" pitchFamily="34" charset="0"/>
              </a:rPr>
              <a:t>En </a:t>
            </a:r>
            <a:r>
              <a:rPr lang="es-MX" sz="1800" dirty="0">
                <a:latin typeface="Arial Rounded MT Bold" pitchFamily="34" charset="0"/>
              </a:rPr>
              <a:t>este tipo de servicio se alojan clientes de varios sitios en un mismo servidor, gracias a la configuración del servidor web. Resulta una alternativa muy buena para pequeños y medianos clientes, es un servicio económico y tiene buen rendimiento</a:t>
            </a:r>
            <a:r>
              <a:rPr lang="es-MX" sz="1800" dirty="0" smtClean="0">
                <a:latin typeface="Arial Rounded MT Bold" pitchFamily="34" charset="0"/>
              </a:rPr>
              <a:t>.</a:t>
            </a:r>
          </a:p>
          <a:p>
            <a:pPr algn="just"/>
            <a:endParaRPr lang="es-MX" sz="2000" dirty="0">
              <a:latin typeface="Arial Rounded MT Bold" pitchFamily="34" charset="0"/>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59810" y="3861048"/>
            <a:ext cx="2781769" cy="20882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360348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600" b="1" dirty="0">
                <a:solidFill>
                  <a:srgbClr val="0070C0"/>
                </a:solidFill>
                <a:latin typeface="Arial Rounded MT Bold" pitchFamily="34" charset="0"/>
              </a:rPr>
              <a:t>Alojamiento </a:t>
            </a:r>
            <a:r>
              <a:rPr lang="es-MX" sz="3600" b="1" dirty="0" smtClean="0">
                <a:solidFill>
                  <a:srgbClr val="0070C0"/>
                </a:solidFill>
                <a:latin typeface="Arial Rounded MT Bold" pitchFamily="34" charset="0"/>
              </a:rPr>
              <a:t>revendedor</a:t>
            </a:r>
            <a:endParaRPr lang="es-MX" sz="3600" dirty="0">
              <a:solidFill>
                <a:srgbClr val="0070C0"/>
              </a:solidFill>
              <a:latin typeface="Arial Rounded MT Bold" pitchFamily="34" charset="0"/>
            </a:endParaRPr>
          </a:p>
        </p:txBody>
      </p:sp>
      <p:sp>
        <p:nvSpPr>
          <p:cNvPr id="3" name="2 Marcador de contenido"/>
          <p:cNvSpPr>
            <a:spLocks noGrp="1"/>
          </p:cNvSpPr>
          <p:nvPr>
            <p:ph idx="1"/>
          </p:nvPr>
        </p:nvSpPr>
        <p:spPr/>
        <p:txBody>
          <a:bodyPr>
            <a:normAutofit/>
          </a:bodyPr>
          <a:lstStyle/>
          <a:p>
            <a:pPr algn="just"/>
            <a:r>
              <a:rPr lang="es-MX" sz="2000" dirty="0" smtClean="0">
                <a:latin typeface="Arial Rounded MT Bold" pitchFamily="34" charset="0"/>
              </a:rPr>
              <a:t>Este </a:t>
            </a:r>
            <a:r>
              <a:rPr lang="es-MX" sz="2000" dirty="0">
                <a:latin typeface="Arial Rounded MT Bold" pitchFamily="34" charset="0"/>
              </a:rPr>
              <a:t>servicio de alojamiento está diseñado para grandes usuarios o personas que venden el servicio de Hosting a otras personas. Estos paquetes cuentan con gran cantidad de espacio y de dominios disponibles para cada cuenta.</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19872" y="4077072"/>
            <a:ext cx="2553072" cy="19148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936249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600" b="1" dirty="0">
                <a:solidFill>
                  <a:srgbClr val="0070C0"/>
                </a:solidFill>
                <a:latin typeface="Arial Rounded MT Bold" pitchFamily="34" charset="0"/>
              </a:rPr>
              <a:t>Servidores </a:t>
            </a:r>
            <a:r>
              <a:rPr lang="es-MX" sz="3600" b="1" dirty="0" smtClean="0">
                <a:solidFill>
                  <a:srgbClr val="0070C0"/>
                </a:solidFill>
                <a:latin typeface="Arial Rounded MT Bold" pitchFamily="34" charset="0"/>
              </a:rPr>
              <a:t>virtuales</a:t>
            </a:r>
            <a:endParaRPr lang="es-MX" sz="3600" dirty="0">
              <a:solidFill>
                <a:srgbClr val="0070C0"/>
              </a:solidFill>
              <a:latin typeface="Arial Rounded MT Bold" pitchFamily="34" charset="0"/>
            </a:endParaRPr>
          </a:p>
        </p:txBody>
      </p:sp>
      <p:sp>
        <p:nvSpPr>
          <p:cNvPr id="3" name="2 Marcador de contenido"/>
          <p:cNvSpPr>
            <a:spLocks noGrp="1"/>
          </p:cNvSpPr>
          <p:nvPr>
            <p:ph idx="1"/>
          </p:nvPr>
        </p:nvSpPr>
        <p:spPr>
          <a:xfrm>
            <a:off x="1509801" y="1844824"/>
            <a:ext cx="6196405" cy="3603812"/>
          </a:xfrm>
        </p:spPr>
        <p:txBody>
          <a:bodyPr>
            <a:normAutofit/>
          </a:bodyPr>
          <a:lstStyle/>
          <a:p>
            <a:pPr algn="just"/>
            <a:r>
              <a:rPr lang="es-MX" sz="1800" dirty="0">
                <a:latin typeface="Arial Rounded MT Bold" pitchFamily="34" charset="0"/>
              </a:rPr>
              <a:t>M</a:t>
            </a:r>
            <a:r>
              <a:rPr lang="es-MX" sz="1800" dirty="0" smtClean="0">
                <a:latin typeface="Arial Rounded MT Bold" pitchFamily="34" charset="0"/>
              </a:rPr>
              <a:t>ediante </a:t>
            </a:r>
            <a:r>
              <a:rPr lang="es-MX" sz="1800" dirty="0">
                <a:latin typeface="Arial Rounded MT Bold" pitchFamily="34" charset="0"/>
              </a:rPr>
              <a:t>el uso de una máquina virtual, la empresa ofrece el control de un ordenador aparentemente no compartido. Así se pueden administrar varios dominios de forma fácil y económica, además de elegir los programas que se ejecutan en el servidor. Es el tipo de producto recomendado para empresas de diseño y programación web</a:t>
            </a:r>
            <a:r>
              <a:rPr lang="es-MX" sz="1800" dirty="0" smtClean="0">
                <a:latin typeface="Arial Rounded MT Bold" pitchFamily="34" charset="0"/>
              </a:rPr>
              <a:t>.</a:t>
            </a:r>
          </a:p>
          <a:p>
            <a:pPr marL="0" indent="0" algn="just">
              <a:buNone/>
            </a:pPr>
            <a:endParaRPr lang="es-MX" sz="1800" dirty="0">
              <a:latin typeface="Arial Rounded MT Bold" pitchFamily="34"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03848" y="4077072"/>
            <a:ext cx="2819383" cy="19700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228161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600" b="1" dirty="0">
                <a:solidFill>
                  <a:srgbClr val="0070C0"/>
                </a:solidFill>
                <a:latin typeface="Arial Rounded MT Bold" pitchFamily="34" charset="0"/>
              </a:rPr>
              <a:t>Servidores </a:t>
            </a:r>
            <a:r>
              <a:rPr lang="es-MX" sz="3600" b="1" dirty="0" smtClean="0">
                <a:solidFill>
                  <a:srgbClr val="0070C0"/>
                </a:solidFill>
                <a:latin typeface="Arial Rounded MT Bold" pitchFamily="34" charset="0"/>
              </a:rPr>
              <a:t>dedicados</a:t>
            </a:r>
            <a:endParaRPr lang="es-MX" sz="3600" dirty="0">
              <a:solidFill>
                <a:srgbClr val="0070C0"/>
              </a:solidFill>
              <a:latin typeface="Arial Rounded MT Bold" pitchFamily="34" charset="0"/>
            </a:endParaRPr>
          </a:p>
        </p:txBody>
      </p:sp>
      <p:sp>
        <p:nvSpPr>
          <p:cNvPr id="3" name="2 Marcador de contenido"/>
          <p:cNvSpPr>
            <a:spLocks noGrp="1"/>
          </p:cNvSpPr>
          <p:nvPr>
            <p:ph idx="1"/>
          </p:nvPr>
        </p:nvSpPr>
        <p:spPr>
          <a:xfrm>
            <a:off x="1403648" y="1844824"/>
            <a:ext cx="6196405" cy="3603812"/>
          </a:xfrm>
        </p:spPr>
        <p:txBody>
          <a:bodyPr>
            <a:normAutofit/>
          </a:bodyPr>
          <a:lstStyle/>
          <a:p>
            <a:pPr algn="just"/>
            <a:r>
              <a:rPr lang="es-MX" sz="1800" dirty="0" smtClean="0">
                <a:latin typeface="Arial Rounded MT Bold" pitchFamily="34" charset="0"/>
              </a:rPr>
              <a:t>El </a:t>
            </a:r>
            <a:r>
              <a:rPr lang="es-MX" sz="1800" dirty="0">
                <a:latin typeface="Arial Rounded MT Bold" pitchFamily="34" charset="0"/>
              </a:rPr>
              <a:t>término se refiere a una forma avanzada de alojamiento web en la cual el cliente alquila o compra un ordenador completo, y por tanto tiene el control completo y la responsabilidad de administrarlo. El cuidado físico de la máquina y de la conectividad a Internet es tarea de la empresa de alojamiento, que suele tenerlo en un centro de datos</a:t>
            </a:r>
            <a:r>
              <a:rPr lang="es-MX" sz="1800" dirty="0" smtClean="0">
                <a:latin typeface="Arial Rounded MT Bold" pitchFamily="34" charset="0"/>
              </a:rPr>
              <a:t>.</a:t>
            </a:r>
          </a:p>
          <a:p>
            <a:pPr algn="just"/>
            <a:endParaRPr lang="es-MX" sz="1800" dirty="0">
              <a:latin typeface="Arial Rounded MT Bold" pitchFamily="34" charset="0"/>
            </a:endParaRPr>
          </a:p>
          <a:p>
            <a:pPr marL="0" indent="0" algn="just">
              <a:buNone/>
            </a:pPr>
            <a:endParaRPr lang="es-MX" sz="1800" dirty="0">
              <a:latin typeface="Arial Rounded MT Bold" pitchFamily="34" charset="0"/>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19872" y="4149080"/>
            <a:ext cx="2798289" cy="16561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397772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600" b="1" dirty="0" smtClean="0">
                <a:solidFill>
                  <a:srgbClr val="0070C0"/>
                </a:solidFill>
                <a:latin typeface="Arial Rounded MT Bold" pitchFamily="34" charset="0"/>
              </a:rPr>
              <a:t>Colocación</a:t>
            </a:r>
            <a:endParaRPr lang="es-MX" sz="3600" b="1" dirty="0">
              <a:solidFill>
                <a:srgbClr val="0070C0"/>
              </a:solidFill>
              <a:latin typeface="Arial Rounded MT Bold" pitchFamily="34" charset="0"/>
            </a:endParaRPr>
          </a:p>
        </p:txBody>
      </p:sp>
      <p:sp>
        <p:nvSpPr>
          <p:cNvPr id="3" name="2 Marcador de contenido"/>
          <p:cNvSpPr>
            <a:spLocks noGrp="1"/>
          </p:cNvSpPr>
          <p:nvPr>
            <p:ph idx="1"/>
          </p:nvPr>
        </p:nvSpPr>
        <p:spPr/>
        <p:txBody>
          <a:bodyPr/>
          <a:lstStyle/>
          <a:p>
            <a:pPr algn="just"/>
            <a:r>
              <a:rPr lang="es-MX" sz="1800" dirty="0" smtClean="0">
                <a:latin typeface="Arial Rounded MT Bold" pitchFamily="34" charset="0"/>
              </a:rPr>
              <a:t>Este </a:t>
            </a:r>
            <a:r>
              <a:rPr lang="es-MX" sz="1800" dirty="0">
                <a:latin typeface="Arial Rounded MT Bold" pitchFamily="34" charset="0"/>
              </a:rPr>
              <a:t>servicio consiste básicamente en vender o alquilar un espacio físico de un centro de datos para que el cliente coloque ahí su propio ordenador. La empresa le da la electricidad y la conexión a Internet, pero el ordenador servidor (incluso el hardware) lo elige completamente el usuario.</a:t>
            </a:r>
          </a:p>
          <a:p>
            <a:pPr marL="0" indent="0" algn="just">
              <a:buNone/>
            </a:pPr>
            <a:r>
              <a:rPr lang="es-MX" dirty="0">
                <a:latin typeface="Arial Rounded MT Bold" pitchFamily="34" charset="0"/>
              </a:rPr>
              <a:t> </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15816" y="4221088"/>
            <a:ext cx="3829661" cy="17251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328296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2800" b="1" dirty="0">
                <a:solidFill>
                  <a:srgbClr val="0070C0"/>
                </a:solidFill>
                <a:latin typeface="Arial Rounded MT Bold" pitchFamily="34" charset="0"/>
              </a:rPr>
              <a:t>Como publicar un sitio web</a:t>
            </a:r>
            <a:br>
              <a:rPr lang="es-MX" sz="2800" b="1" dirty="0">
                <a:solidFill>
                  <a:srgbClr val="0070C0"/>
                </a:solidFill>
                <a:latin typeface="Arial Rounded MT Bold" pitchFamily="34" charset="0"/>
              </a:rPr>
            </a:br>
            <a:r>
              <a:rPr lang="es-MX" sz="2800" b="1" dirty="0">
                <a:solidFill>
                  <a:srgbClr val="0070C0"/>
                </a:solidFill>
                <a:latin typeface="Arial Rounded MT Bold" pitchFamily="34" charset="0"/>
              </a:rPr>
              <a:t>en internet paso a paso</a:t>
            </a:r>
          </a:p>
        </p:txBody>
      </p:sp>
      <p:sp>
        <p:nvSpPr>
          <p:cNvPr id="3" name="2 Marcador de contenido"/>
          <p:cNvSpPr>
            <a:spLocks noGrp="1"/>
          </p:cNvSpPr>
          <p:nvPr>
            <p:ph idx="1"/>
          </p:nvPr>
        </p:nvSpPr>
        <p:spPr/>
        <p:txBody>
          <a:bodyPr/>
          <a:lstStyle/>
          <a:p>
            <a:endParaRPr lang="es-MX" sz="2000" dirty="0" smtClean="0">
              <a:latin typeface="Arial Rounded MT Bold" pitchFamily="34" charset="0"/>
            </a:endParaRPr>
          </a:p>
          <a:p>
            <a:r>
              <a:rPr lang="es-MX" dirty="0" smtClean="0">
                <a:latin typeface="Arial Rounded MT Bold" pitchFamily="34" charset="0"/>
              </a:rPr>
              <a:t>Paso </a:t>
            </a:r>
            <a:r>
              <a:rPr lang="es-MX" dirty="0">
                <a:latin typeface="Arial Rounded MT Bold" pitchFamily="34" charset="0"/>
              </a:rPr>
              <a:t>1: Selecciona una opción de publicación</a:t>
            </a:r>
            <a:r>
              <a:rPr lang="es-MX" dirty="0" smtClean="0">
                <a:latin typeface="Arial Rounded MT Bold" pitchFamily="34" charset="0"/>
              </a:rPr>
              <a:t>.</a:t>
            </a:r>
            <a:r>
              <a:rPr lang="es-MX" dirty="0">
                <a:latin typeface="Arial Rounded MT Bold" pitchFamily="34" charset="0"/>
              </a:rPr>
              <a:t/>
            </a:r>
            <a:br>
              <a:rPr lang="es-MX" dirty="0">
                <a:latin typeface="Arial Rounded MT Bold" pitchFamily="34" charset="0"/>
              </a:rPr>
            </a:br>
            <a:r>
              <a:rPr lang="es-MX" dirty="0">
                <a:latin typeface="Arial Rounded MT Bold" pitchFamily="34" charset="0"/>
              </a:rPr>
              <a:t>Haz clic en el botón verde </a:t>
            </a:r>
            <a:r>
              <a:rPr lang="es-MX" dirty="0">
                <a:solidFill>
                  <a:srgbClr val="0070C0"/>
                </a:solidFill>
                <a:latin typeface="Arial Rounded MT Bold" pitchFamily="34" charset="0"/>
              </a:rPr>
              <a:t>“Publicar en la web”</a:t>
            </a:r>
            <a:r>
              <a:rPr lang="es-MX" dirty="0">
                <a:latin typeface="Arial Rounded MT Bold" pitchFamily="34" charset="0"/>
              </a:rPr>
              <a:t>. Luego se abrirá una ventana de dialogo dándote 3 opciones para publicar tu sitio web:</a:t>
            </a:r>
            <a:r>
              <a:rPr lang="es-MX" dirty="0"/>
              <a:t/>
            </a:r>
            <a:br>
              <a:rPr lang="es-MX" dirty="0"/>
            </a:br>
            <a:endParaRPr lang="es-MX" dirty="0"/>
          </a:p>
          <a:p>
            <a:endParaRPr lang="es-MX" dirty="0"/>
          </a:p>
        </p:txBody>
      </p:sp>
    </p:spTree>
    <p:extLst>
      <p:ext uri="{BB962C8B-B14F-4D97-AF65-F5344CB8AC3E}">
        <p14:creationId xmlns:p14="http://schemas.microsoft.com/office/powerpoint/2010/main" xmlns="" val="1926584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rotWithShape="1">
          <a:blip r:embed="rId2" cstate="print"/>
          <a:srcRect t="9066" b="4611"/>
          <a:stretch/>
        </p:blipFill>
        <p:spPr bwMode="auto">
          <a:xfrm>
            <a:off x="827584" y="692696"/>
            <a:ext cx="7484665" cy="554461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6" name="5 Elipse"/>
          <p:cNvSpPr/>
          <p:nvPr/>
        </p:nvSpPr>
        <p:spPr>
          <a:xfrm>
            <a:off x="7249987" y="908720"/>
            <a:ext cx="1008112" cy="360040"/>
          </a:xfrm>
          <a:prstGeom prst="ellipse">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s-MX"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xmlns="" val="2661858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403648" y="836712"/>
            <a:ext cx="6192688" cy="653440"/>
          </a:xfrm>
        </p:spPr>
        <p:txBody>
          <a:bodyPr>
            <a:normAutofit/>
          </a:bodyPr>
          <a:lstStyle/>
          <a:p>
            <a:r>
              <a:rPr lang="es-MX" sz="3600" b="1" dirty="0" smtClean="0">
                <a:solidFill>
                  <a:srgbClr val="C00000"/>
                </a:solidFill>
              </a:rPr>
              <a:t>¿En que consiste?</a:t>
            </a:r>
            <a:endParaRPr lang="es-MX" sz="3600" b="1" dirty="0">
              <a:solidFill>
                <a:srgbClr val="C00000"/>
              </a:solidFill>
            </a:endParaRPr>
          </a:p>
        </p:txBody>
      </p:sp>
      <p:sp>
        <p:nvSpPr>
          <p:cNvPr id="2" name="1 Marcador de contenido"/>
          <p:cNvSpPr>
            <a:spLocks noGrp="1"/>
          </p:cNvSpPr>
          <p:nvPr>
            <p:ph idx="1"/>
          </p:nvPr>
        </p:nvSpPr>
        <p:spPr>
          <a:xfrm>
            <a:off x="827584" y="1916832"/>
            <a:ext cx="7315200" cy="3539527"/>
          </a:xfrm>
        </p:spPr>
        <p:txBody>
          <a:bodyPr>
            <a:normAutofit/>
          </a:bodyPr>
          <a:lstStyle/>
          <a:p>
            <a:pPr algn="just"/>
            <a:r>
              <a:rPr lang="es-MX" sz="1800" dirty="0">
                <a:latin typeface="Arial Rounded MT Bold" pitchFamily="34" charset="0"/>
              </a:rPr>
              <a:t>Una vez que hemos diseñado </a:t>
            </a:r>
            <a:r>
              <a:rPr lang="es-MX" sz="1800" dirty="0" smtClean="0">
                <a:latin typeface="Arial Rounded MT Bold" pitchFamily="34" charset="0"/>
              </a:rPr>
              <a:t>nuestra </a:t>
            </a:r>
            <a:r>
              <a:rPr lang="es-MX" sz="1800" dirty="0">
                <a:latin typeface="Arial Rounded MT Bold" pitchFamily="34" charset="0"/>
              </a:rPr>
              <a:t>página web llega el momento </a:t>
            </a:r>
            <a:r>
              <a:rPr lang="es-MX" sz="1800" dirty="0" smtClean="0">
                <a:latin typeface="Arial Rounded MT Bold" pitchFamily="34" charset="0"/>
              </a:rPr>
              <a:t>en el quede debemos publicarla </a:t>
            </a:r>
            <a:r>
              <a:rPr lang="es-MX" sz="1800" dirty="0">
                <a:latin typeface="Arial Rounded MT Bold" pitchFamily="34" charset="0"/>
              </a:rPr>
              <a:t>en Internet. Para ello </a:t>
            </a:r>
            <a:r>
              <a:rPr lang="es-MX" sz="1800" dirty="0" smtClean="0">
                <a:latin typeface="Arial Rounded MT Bold" pitchFamily="34" charset="0"/>
              </a:rPr>
              <a:t>tenemos que </a:t>
            </a:r>
            <a:r>
              <a:rPr lang="es-MX" sz="2000" b="1" dirty="0" smtClean="0">
                <a:latin typeface="Arial Rounded MT Bold" pitchFamily="34" charset="0"/>
              </a:rPr>
              <a:t>encontrar un </a:t>
            </a:r>
            <a:r>
              <a:rPr lang="es-MX" sz="2000" b="1" u="sng" dirty="0" smtClean="0">
                <a:solidFill>
                  <a:srgbClr val="C00000"/>
                </a:solidFill>
                <a:latin typeface="Arial Rounded MT Bold" pitchFamily="34" charset="0"/>
              </a:rPr>
              <a:t>proveedor</a:t>
            </a:r>
            <a:r>
              <a:rPr lang="es-MX" sz="2000" b="1" dirty="0" smtClean="0">
                <a:latin typeface="Arial Rounded MT Bold" pitchFamily="34" charset="0"/>
              </a:rPr>
              <a:t> que nos aloje</a:t>
            </a:r>
            <a:r>
              <a:rPr lang="es-MX" sz="1600" b="1" dirty="0" smtClean="0">
                <a:latin typeface="Arial Rounded MT Bold" pitchFamily="34" charset="0"/>
              </a:rPr>
              <a:t> </a:t>
            </a:r>
            <a:r>
              <a:rPr lang="es-MX" sz="2000" b="1" dirty="0" smtClean="0">
                <a:latin typeface="Arial Rounded MT Bold" pitchFamily="34" charset="0"/>
              </a:rPr>
              <a:t>el sitio y que nos ofrezca servicios adicionales.</a:t>
            </a:r>
            <a:endParaRPr lang="es-MX" sz="2000" b="1" dirty="0">
              <a:latin typeface="Arial Rounded MT Bold" pitchFamily="34" charset="0"/>
            </a:endParaRPr>
          </a:p>
        </p:txBody>
      </p:sp>
      <p:pic>
        <p:nvPicPr>
          <p:cNvPr id="1028" name="Picture 4" descr="http://www.bodhost.com/web-hosting/wp-content/uploads/2011/01/hosting-image.jpg"/>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colorTemperature colorTemp="5300"/>
                    </a14:imgEffect>
                  </a14:imgLayer>
                </a14:imgProps>
              </a:ext>
              <a:ext uri="{28A0092B-C50C-407E-A947-70E740481C1C}">
                <a14:useLocalDpi xmlns:a14="http://schemas.microsoft.com/office/drawing/2010/main" xmlns="" val="0"/>
              </a:ext>
            </a:extLst>
          </a:blip>
          <a:srcRect/>
          <a:stretch>
            <a:fillRect/>
          </a:stretch>
        </p:blipFill>
        <p:spPr bwMode="auto">
          <a:xfrm>
            <a:off x="3491880" y="3484353"/>
            <a:ext cx="2376264" cy="233071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420915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solidFill>
                  <a:srgbClr val="0070C0"/>
                </a:solidFill>
                <a:latin typeface="Arial Rounded MT Bold" pitchFamily="34" charset="0"/>
              </a:rPr>
              <a:t>Paso dos</a:t>
            </a:r>
            <a:endParaRPr lang="es-MX" dirty="0">
              <a:solidFill>
                <a:srgbClr val="0070C0"/>
              </a:solidFill>
              <a:latin typeface="Arial Rounded MT Bold" pitchFamily="34" charset="0"/>
            </a:endParaRPr>
          </a:p>
        </p:txBody>
      </p:sp>
      <p:sp>
        <p:nvSpPr>
          <p:cNvPr id="3" name="2 Marcador de contenido"/>
          <p:cNvSpPr>
            <a:spLocks noGrp="1"/>
          </p:cNvSpPr>
          <p:nvPr>
            <p:ph idx="1"/>
          </p:nvPr>
        </p:nvSpPr>
        <p:spPr/>
        <p:txBody>
          <a:bodyPr>
            <a:normAutofit/>
          </a:bodyPr>
          <a:lstStyle/>
          <a:p>
            <a:pPr algn="just"/>
            <a:r>
              <a:rPr lang="es-ES" sz="2000" dirty="0">
                <a:latin typeface="Arial Rounded MT Bold" pitchFamily="34" charset="0"/>
                <a:cs typeface="Arial" pitchFamily="34" charset="0"/>
              </a:rPr>
              <a:t> </a:t>
            </a:r>
            <a:r>
              <a:rPr lang="es-ES" sz="1800" dirty="0">
                <a:solidFill>
                  <a:srgbClr val="0070C0"/>
                </a:solidFill>
                <a:latin typeface="Arial Rounded MT Bold" pitchFamily="34" charset="0"/>
                <a:cs typeface="Arial" pitchFamily="34" charset="0"/>
              </a:rPr>
              <a:t>Obtenga un dominio personalizado: Compre un dominio en Yola</a:t>
            </a:r>
            <a:r>
              <a:rPr lang="es-ES" sz="1800" dirty="0">
                <a:latin typeface="Arial Rounded MT Bold" pitchFamily="34" charset="0"/>
                <a:cs typeface="Arial" pitchFamily="34" charset="0"/>
              </a:rPr>
              <a:t>.</a:t>
            </a:r>
          </a:p>
          <a:p>
            <a:pPr lvl="0" algn="just" fontAlgn="base"/>
            <a:r>
              <a:rPr lang="es-ES" sz="1800" dirty="0">
                <a:solidFill>
                  <a:srgbClr val="002060"/>
                </a:solidFill>
                <a:latin typeface="Arial Rounded MT Bold" pitchFamily="34" charset="0"/>
                <a:cs typeface="Arial" pitchFamily="34" charset="0"/>
              </a:rPr>
              <a:t>Obtenga un subdominio de Yola: Un subdominio gratuito en Yola.com.</a:t>
            </a:r>
          </a:p>
          <a:p>
            <a:pPr lvl="0" algn="just" fontAlgn="base"/>
            <a:r>
              <a:rPr lang="es-ES" sz="1800" dirty="0">
                <a:latin typeface="Arial Rounded MT Bold" pitchFamily="34" charset="0"/>
                <a:cs typeface="Arial" pitchFamily="34" charset="0"/>
              </a:rPr>
              <a:t>Ya tengo mi propio nombre de dominio: Utiliza un nombre de dominio que ya tienes (si este dominio ha sido comprado en otra empresa, esta función está únicamente disponible para los usuarios de Yola </a:t>
            </a:r>
            <a:r>
              <a:rPr lang="es-ES" sz="1800" dirty="0" err="1">
                <a:latin typeface="Arial Rounded MT Bold" pitchFamily="34" charset="0"/>
                <a:cs typeface="Arial" pitchFamily="34" charset="0"/>
              </a:rPr>
              <a:t>Silver</a:t>
            </a:r>
            <a:r>
              <a:rPr lang="es-ES" sz="1800" dirty="0">
                <a:latin typeface="Arial Rounded MT Bold" pitchFamily="34" charset="0"/>
                <a:cs typeface="Arial" pitchFamily="34" charset="0"/>
              </a:rPr>
              <a:t>).En esta opción te dice si esta disponible o no como se muestra en la imagen</a:t>
            </a:r>
          </a:p>
          <a:p>
            <a:endParaRPr lang="es-MX" dirty="0"/>
          </a:p>
        </p:txBody>
      </p:sp>
    </p:spTree>
    <p:extLst>
      <p:ext uri="{BB962C8B-B14F-4D97-AF65-F5344CB8AC3E}">
        <p14:creationId xmlns:p14="http://schemas.microsoft.com/office/powerpoint/2010/main" xmlns="" val="1864210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Grp="1" noChangeAspect="1" noChangeArrowheads="1"/>
          </p:cNvPicPr>
          <p:nvPr>
            <p:ph idx="1"/>
          </p:nvPr>
        </p:nvPicPr>
        <p:blipFill rotWithShape="1">
          <a:blip r:embed="rId2" cstate="print"/>
          <a:srcRect t="8796" b="4590"/>
          <a:stretch/>
        </p:blipFill>
        <p:spPr bwMode="auto">
          <a:xfrm>
            <a:off x="971600" y="1052736"/>
            <a:ext cx="7342709" cy="49480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4 Elipse"/>
          <p:cNvSpPr/>
          <p:nvPr/>
        </p:nvSpPr>
        <p:spPr>
          <a:xfrm>
            <a:off x="2411760" y="2420888"/>
            <a:ext cx="1872208" cy="360040"/>
          </a:xfrm>
          <a:prstGeom prst="ellipse">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s-MX"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5 Elipse"/>
          <p:cNvSpPr/>
          <p:nvPr/>
        </p:nvSpPr>
        <p:spPr>
          <a:xfrm>
            <a:off x="4274546" y="3429000"/>
            <a:ext cx="1305565" cy="360040"/>
          </a:xfrm>
          <a:prstGeom prst="ellipse">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s-MX"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6 Elipse"/>
          <p:cNvSpPr/>
          <p:nvPr/>
        </p:nvSpPr>
        <p:spPr>
          <a:xfrm>
            <a:off x="2344123" y="3418803"/>
            <a:ext cx="1728192" cy="360040"/>
          </a:xfrm>
          <a:prstGeom prst="ellipse">
            <a:avLst/>
          </a:prstGeom>
          <a:noFill/>
          <a:ln w="57150">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MX"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xmlns="" val="3454370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619672" y="1412776"/>
            <a:ext cx="6196405" cy="3603812"/>
          </a:xfrm>
        </p:spPr>
        <p:txBody>
          <a:bodyPr/>
          <a:lstStyle/>
          <a:p>
            <a:r>
              <a:rPr lang="es-ES" sz="2000" b="1" dirty="0">
                <a:latin typeface="Arial Rounded MT Bold" pitchFamily="34" charset="0"/>
                <a:cs typeface="Arial" pitchFamily="34" charset="0"/>
              </a:rPr>
              <a:t>Paso 3. Edita las Configuraciones de Publicación</a:t>
            </a:r>
          </a:p>
          <a:p>
            <a:pPr>
              <a:buNone/>
            </a:pPr>
            <a:r>
              <a:rPr lang="es-ES" sz="2000" b="1" dirty="0">
                <a:latin typeface="Arial Rounded MT Bold" pitchFamily="34" charset="0"/>
                <a:cs typeface="Arial" pitchFamily="34" charset="0"/>
              </a:rPr>
              <a:t/>
            </a:r>
            <a:br>
              <a:rPr lang="es-ES" sz="2000" b="1" dirty="0">
                <a:latin typeface="Arial Rounded MT Bold" pitchFamily="34" charset="0"/>
                <a:cs typeface="Arial" pitchFamily="34" charset="0"/>
              </a:rPr>
            </a:br>
            <a:r>
              <a:rPr lang="es-ES" sz="2000" b="1" dirty="0">
                <a:latin typeface="Arial Rounded MT Bold" pitchFamily="34" charset="0"/>
                <a:cs typeface="Arial" pitchFamily="34" charset="0"/>
              </a:rPr>
              <a:t>Tú puedes acceder a las configuraciones de publicación a través de la flecha que está al lado del botón verde “Publicar en la web”. Si deseas actualizar tu sitio, simplemente realiza los cambios que </a:t>
            </a:r>
            <a:r>
              <a:rPr lang="es-ES" sz="2000" b="1" dirty="0" smtClean="0">
                <a:latin typeface="Arial Rounded MT Bold" pitchFamily="34" charset="0"/>
                <a:cs typeface="Arial" pitchFamily="34" charset="0"/>
              </a:rPr>
              <a:t>desees.</a:t>
            </a:r>
            <a:endParaRPr lang="es-MX" dirty="0"/>
          </a:p>
        </p:txBody>
      </p:sp>
    </p:spTree>
    <p:extLst>
      <p:ext uri="{BB962C8B-B14F-4D97-AF65-F5344CB8AC3E}">
        <p14:creationId xmlns:p14="http://schemas.microsoft.com/office/powerpoint/2010/main" xmlns="" val="2257550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2348880"/>
            <a:ext cx="6965245" cy="1202485"/>
          </a:xfrm>
        </p:spPr>
        <p:txBody>
          <a:bodyPr>
            <a:noAutofit/>
          </a:bodyPr>
          <a:lstStyle/>
          <a:p>
            <a:r>
              <a:rPr lang="es-MX" sz="8000" b="1" dirty="0" smtClean="0">
                <a:solidFill>
                  <a:srgbClr val="002060"/>
                </a:solidFill>
                <a:latin typeface="Arial Rounded MT Bold" pitchFamily="34" charset="0"/>
              </a:rPr>
              <a:t>Gracias </a:t>
            </a:r>
            <a:r>
              <a:rPr lang="es-MX" sz="8000" dirty="0" smtClean="0"/>
              <a:t>  </a:t>
            </a:r>
            <a:endParaRPr lang="es-MX" sz="8000" dirty="0"/>
          </a:p>
        </p:txBody>
      </p:sp>
    </p:spTree>
    <p:extLst>
      <p:ext uri="{BB962C8B-B14F-4D97-AF65-F5344CB8AC3E}">
        <p14:creationId xmlns:p14="http://schemas.microsoft.com/office/powerpoint/2010/main" xmlns="" val="1519447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200" b="1" dirty="0" smtClean="0">
                <a:solidFill>
                  <a:srgbClr val="C00000"/>
                </a:solidFill>
                <a:latin typeface="Arial Rounded MT Bold" pitchFamily="34" charset="0"/>
              </a:rPr>
              <a:t>¿Que se  debe tomar en cuenta?</a:t>
            </a:r>
            <a:br>
              <a:rPr lang="es-MX" sz="3200" b="1" dirty="0" smtClean="0">
                <a:solidFill>
                  <a:srgbClr val="C00000"/>
                </a:solidFill>
                <a:latin typeface="Arial Rounded MT Bold" pitchFamily="34" charset="0"/>
              </a:rPr>
            </a:br>
            <a:r>
              <a:rPr lang="es-MX" sz="2400" b="1" dirty="0" smtClean="0">
                <a:latin typeface="Arial Rounded MT Bold" pitchFamily="34" charset="0"/>
              </a:rPr>
              <a:t>(Recursos)</a:t>
            </a:r>
            <a:endParaRPr lang="es-MX" sz="2400" b="1" dirty="0">
              <a:latin typeface="Arial Rounded MT Bold" pitchFamily="34" charset="0"/>
            </a:endParaRPr>
          </a:p>
        </p:txBody>
      </p:sp>
      <p:sp>
        <p:nvSpPr>
          <p:cNvPr id="3" name="2 Marcador de contenido"/>
          <p:cNvSpPr>
            <a:spLocks noGrp="1"/>
          </p:cNvSpPr>
          <p:nvPr>
            <p:ph idx="1"/>
          </p:nvPr>
        </p:nvSpPr>
        <p:spPr/>
        <p:txBody>
          <a:bodyPr>
            <a:normAutofit/>
          </a:bodyPr>
          <a:lstStyle/>
          <a:p>
            <a:r>
              <a:rPr lang="es-MX" sz="2800" b="1" dirty="0">
                <a:solidFill>
                  <a:srgbClr val="0070C0"/>
                </a:solidFill>
                <a:latin typeface="Arial Rounded MT Bold" pitchFamily="34" charset="0"/>
              </a:rPr>
              <a:t>¿QUÉ PUBLICAREMOS?</a:t>
            </a:r>
          </a:p>
          <a:p>
            <a:pPr marL="0" indent="0">
              <a:buNone/>
            </a:pPr>
            <a:endParaRPr lang="es-MX" sz="1800" dirty="0" smtClean="0">
              <a:latin typeface="Arial Rounded MT Bold" pitchFamily="34" charset="0"/>
            </a:endParaRPr>
          </a:p>
          <a:p>
            <a:pPr marL="0" indent="0" algn="just">
              <a:buNone/>
            </a:pPr>
            <a:r>
              <a:rPr lang="es-MX" sz="1800" dirty="0" smtClean="0">
                <a:latin typeface="Arial Rounded MT Bold" pitchFamily="34" charset="0"/>
              </a:rPr>
              <a:t>Esto </a:t>
            </a:r>
            <a:r>
              <a:rPr lang="es-MX" sz="1800" dirty="0">
                <a:latin typeface="Arial Rounded MT Bold" pitchFamily="34" charset="0"/>
              </a:rPr>
              <a:t>es lo primero a resolver. Queremos publicar un sitio personal, profesional, un blog, audio u otros. Esta elección inicial definirá a nuestra publicación, razón por la cual hay que estar bien seguros y planificar lo máximo posible. El tipo de sitio que publiquemos cumplirá un objetivo principal el cuál debemos tener claramente delineado antes de comenzar a hacer nada.</a:t>
            </a:r>
          </a:p>
        </p:txBody>
      </p:sp>
    </p:spTree>
    <p:extLst>
      <p:ext uri="{BB962C8B-B14F-4D97-AF65-F5344CB8AC3E}">
        <p14:creationId xmlns:p14="http://schemas.microsoft.com/office/powerpoint/2010/main" xmlns="" val="3971877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200" b="1" dirty="0">
                <a:solidFill>
                  <a:srgbClr val="0070C0"/>
                </a:solidFill>
                <a:latin typeface="Arial Rounded MT Bold" pitchFamily="34" charset="0"/>
              </a:rPr>
              <a:t>¿CÓMO PUBLICAREMOS?</a:t>
            </a:r>
          </a:p>
        </p:txBody>
      </p:sp>
      <p:sp>
        <p:nvSpPr>
          <p:cNvPr id="3" name="2 Marcador de contenido"/>
          <p:cNvSpPr>
            <a:spLocks noGrp="1"/>
          </p:cNvSpPr>
          <p:nvPr>
            <p:ph idx="1"/>
          </p:nvPr>
        </p:nvSpPr>
        <p:spPr/>
        <p:txBody>
          <a:bodyPr>
            <a:noAutofit/>
          </a:bodyPr>
          <a:lstStyle/>
          <a:p>
            <a:pPr algn="just"/>
            <a:r>
              <a:rPr lang="es-MX" sz="1600" dirty="0">
                <a:latin typeface="Arial Rounded MT Bold" pitchFamily="34" charset="0"/>
              </a:rPr>
              <a:t>En este punto juegan los recursos materiales y los conocimientos de los cuales disponemos o podríamos disponer. Este presupuesto primario nos definirá que tipo de publicación podemos gestar. Si no contamos con financiación suficiente para costear un hosting, un dominio, ni contamos con capacitación suficiente para editar nuestras páginas la mejor elección será utilizar un asistente de publicación de algún servicio de hosting gratuito o patrocinado.</a:t>
            </a:r>
          </a:p>
          <a:p>
            <a:pPr marL="0" indent="0" algn="just">
              <a:buNone/>
            </a:pPr>
            <a:endParaRPr lang="es-MX" sz="1400" dirty="0">
              <a:latin typeface="Arial Rounded MT Bold" pitchFamily="34" charset="0"/>
            </a:endParaRPr>
          </a:p>
        </p:txBody>
      </p:sp>
    </p:spTree>
    <p:extLst>
      <p:ext uri="{BB962C8B-B14F-4D97-AF65-F5344CB8AC3E}">
        <p14:creationId xmlns:p14="http://schemas.microsoft.com/office/powerpoint/2010/main" xmlns="" val="520164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547664" y="1412776"/>
            <a:ext cx="6196405" cy="3603812"/>
          </a:xfrm>
        </p:spPr>
        <p:txBody>
          <a:bodyPr/>
          <a:lstStyle/>
          <a:p>
            <a:pPr algn="just"/>
            <a:r>
              <a:rPr lang="es-MX" sz="2000" dirty="0">
                <a:latin typeface="Arial Rounded MT Bold" pitchFamily="34" charset="0"/>
              </a:rPr>
              <a:t>Si por el contrario disponemos de financiación para costear dominio y hosting profesional y además los conocimientos necesarios para editar nuestras páginas e incluso para diseñarlas y/o programarlas podremos acceder a una publicación de tipo profesional.</a:t>
            </a:r>
          </a:p>
          <a:p>
            <a:endParaRPr lang="es-MX"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31840" y="3573016"/>
            <a:ext cx="3024336" cy="24638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29484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
            </a:r>
            <a:br>
              <a:rPr lang="es-MX" dirty="0" smtClean="0"/>
            </a:br>
            <a:r>
              <a:rPr lang="es-MX" sz="3600" b="1" dirty="0" smtClean="0">
                <a:solidFill>
                  <a:srgbClr val="0070C0"/>
                </a:solidFill>
                <a:latin typeface="Arial Rounded MT Bold" pitchFamily="34" charset="0"/>
              </a:rPr>
              <a:t>¿</a:t>
            </a:r>
            <a:r>
              <a:rPr lang="es-MX" sz="3600" b="1" dirty="0">
                <a:solidFill>
                  <a:srgbClr val="0070C0"/>
                </a:solidFill>
                <a:latin typeface="Arial Rounded MT Bold" pitchFamily="34" charset="0"/>
              </a:rPr>
              <a:t>DÓNDE PUBLICAREMOS?</a:t>
            </a:r>
            <a:r>
              <a:rPr lang="es-MX" sz="3600" b="1" dirty="0">
                <a:solidFill>
                  <a:srgbClr val="0070C0"/>
                </a:solidFill>
              </a:rPr>
              <a:t/>
            </a:r>
            <a:br>
              <a:rPr lang="es-MX" sz="3600" b="1" dirty="0">
                <a:solidFill>
                  <a:srgbClr val="0070C0"/>
                </a:solidFill>
              </a:rPr>
            </a:br>
            <a:endParaRPr lang="es-MX" sz="3600" b="1" dirty="0">
              <a:solidFill>
                <a:srgbClr val="0070C0"/>
              </a:solidFill>
            </a:endParaRPr>
          </a:p>
        </p:txBody>
      </p:sp>
      <p:sp>
        <p:nvSpPr>
          <p:cNvPr id="3" name="2 Marcador de contenido"/>
          <p:cNvSpPr>
            <a:spLocks noGrp="1"/>
          </p:cNvSpPr>
          <p:nvPr>
            <p:ph idx="1"/>
          </p:nvPr>
        </p:nvSpPr>
        <p:spPr/>
        <p:txBody>
          <a:bodyPr>
            <a:normAutofit/>
          </a:bodyPr>
          <a:lstStyle/>
          <a:p>
            <a:pPr algn="just"/>
            <a:r>
              <a:rPr lang="es-MX" sz="2000" dirty="0" smtClean="0">
                <a:latin typeface="Arial Rounded MT Bold" pitchFamily="34" charset="0"/>
              </a:rPr>
              <a:t>Definidos </a:t>
            </a:r>
            <a:r>
              <a:rPr lang="es-MX" sz="2000" dirty="0">
                <a:latin typeface="Arial Rounded MT Bold" pitchFamily="34" charset="0"/>
              </a:rPr>
              <a:t>ya nuestros recursos materiales y capacidades técnicas el próximo paso será elegir el</a:t>
            </a:r>
            <a:r>
              <a:rPr lang="es-MX" sz="2000" dirty="0">
                <a:solidFill>
                  <a:srgbClr val="C00000"/>
                </a:solidFill>
                <a:latin typeface="Arial Rounded MT Bold" pitchFamily="34" charset="0"/>
              </a:rPr>
              <a:t> proveedor </a:t>
            </a:r>
            <a:r>
              <a:rPr lang="es-MX" sz="2000" dirty="0">
                <a:latin typeface="Arial Rounded MT Bold" pitchFamily="34" charset="0"/>
              </a:rPr>
              <a:t>de hosting. </a:t>
            </a:r>
            <a:endParaRPr lang="es-MX"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29534" y="3433174"/>
            <a:ext cx="2294594" cy="23389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4438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764704"/>
            <a:ext cx="6965245" cy="1296145"/>
          </a:xfrm>
        </p:spPr>
        <p:txBody>
          <a:bodyPr>
            <a:normAutofit fontScale="90000"/>
          </a:bodyPr>
          <a:lstStyle/>
          <a:p>
            <a:r>
              <a:rPr lang="es-MX" sz="3600" dirty="0" smtClean="0"/>
              <a:t/>
            </a:r>
            <a:br>
              <a:rPr lang="es-MX" sz="3600" dirty="0" smtClean="0"/>
            </a:br>
            <a:r>
              <a:rPr lang="es-MX" sz="3600" b="1" dirty="0" smtClean="0">
                <a:solidFill>
                  <a:srgbClr val="0070C0"/>
                </a:solidFill>
              </a:rPr>
              <a:t>¿Que es un  proveedor de servicios de Internet?</a:t>
            </a:r>
            <a:r>
              <a:rPr lang="es-MX" dirty="0"/>
              <a:t/>
            </a:r>
            <a:br>
              <a:rPr lang="es-MX" dirty="0"/>
            </a:br>
            <a:r>
              <a:rPr lang="es-MX" dirty="0" smtClean="0"/>
              <a:t>   </a:t>
            </a:r>
            <a:endParaRPr lang="es-MX" dirty="0"/>
          </a:p>
        </p:txBody>
      </p:sp>
      <p:sp>
        <p:nvSpPr>
          <p:cNvPr id="3" name="2 Marcador de contenido"/>
          <p:cNvSpPr>
            <a:spLocks noGrp="1"/>
          </p:cNvSpPr>
          <p:nvPr>
            <p:ph idx="1"/>
          </p:nvPr>
        </p:nvSpPr>
        <p:spPr>
          <a:xfrm>
            <a:off x="1475656" y="1844824"/>
            <a:ext cx="6196405" cy="3603812"/>
          </a:xfrm>
        </p:spPr>
        <p:txBody>
          <a:bodyPr>
            <a:normAutofit/>
          </a:bodyPr>
          <a:lstStyle/>
          <a:p>
            <a:endParaRPr lang="es-MX" sz="2000" dirty="0" smtClean="0">
              <a:latin typeface="Arial Rounded MT Bold" pitchFamily="34" charset="0"/>
            </a:endParaRPr>
          </a:p>
          <a:p>
            <a:pPr algn="just"/>
            <a:r>
              <a:rPr lang="es-MX" sz="1800" dirty="0" smtClean="0">
                <a:latin typeface="Arial Rounded MT Bold" pitchFamily="34" charset="0"/>
              </a:rPr>
              <a:t>Es una empresa que brinda conexión a sus usuarios a Internet  a través de diferentes tecnologías. Muchos ISP también ofrecen servicios relacionados con Internet, como el correo electrónico, </a:t>
            </a:r>
            <a:r>
              <a:rPr lang="es-MX" sz="1800" u="sng" dirty="0" smtClean="0">
                <a:solidFill>
                  <a:srgbClr val="C00000"/>
                </a:solidFill>
                <a:latin typeface="Arial Rounded MT Bold" pitchFamily="34" charset="0"/>
              </a:rPr>
              <a:t>alojamiento web</a:t>
            </a:r>
            <a:r>
              <a:rPr lang="es-MX" sz="1800" dirty="0" smtClean="0">
                <a:latin typeface="Arial Rounded MT Bold" pitchFamily="34" charset="0"/>
              </a:rPr>
              <a:t>, registro de dominios, servidores de noticias, etc.</a:t>
            </a:r>
            <a:endParaRPr lang="es-MX" sz="1800" dirty="0">
              <a:latin typeface="Arial Rounded MT Bold" pitchFamily="34" charset="0"/>
            </a:endParaRP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47864" y="4077072"/>
            <a:ext cx="2466975" cy="1847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625195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600" b="1" dirty="0" smtClean="0">
                <a:solidFill>
                  <a:srgbClr val="0070C0"/>
                </a:solidFill>
              </a:rPr>
              <a:t>Alojamiento web</a:t>
            </a:r>
            <a:endParaRPr lang="es-MX" sz="3600" b="1" dirty="0">
              <a:solidFill>
                <a:srgbClr val="0070C0"/>
              </a:solidFill>
            </a:endParaRPr>
          </a:p>
        </p:txBody>
      </p:sp>
      <p:sp>
        <p:nvSpPr>
          <p:cNvPr id="3" name="2 Marcador de contenido"/>
          <p:cNvSpPr>
            <a:spLocks noGrp="1"/>
          </p:cNvSpPr>
          <p:nvPr>
            <p:ph idx="1"/>
          </p:nvPr>
        </p:nvSpPr>
        <p:spPr>
          <a:xfrm>
            <a:off x="1619672" y="2060848"/>
            <a:ext cx="6196405" cy="3603812"/>
          </a:xfrm>
        </p:spPr>
        <p:txBody>
          <a:bodyPr>
            <a:normAutofit/>
          </a:bodyPr>
          <a:lstStyle/>
          <a:p>
            <a:pPr marL="0" indent="0">
              <a:buNone/>
            </a:pPr>
            <a:endParaRPr lang="es-MX" sz="1800" dirty="0" smtClean="0">
              <a:latin typeface="Arial Rounded MT Bold" pitchFamily="34" charset="0"/>
            </a:endParaRPr>
          </a:p>
          <a:p>
            <a:pPr algn="just"/>
            <a:r>
              <a:rPr lang="es-MX" sz="1800" dirty="0" smtClean="0">
                <a:latin typeface="Arial Rounded MT Bold" pitchFamily="34" charset="0"/>
              </a:rPr>
              <a:t>Es </a:t>
            </a:r>
            <a:r>
              <a:rPr lang="es-MX" sz="1800" dirty="0">
                <a:latin typeface="Arial Rounded MT Bold" pitchFamily="34" charset="0"/>
              </a:rPr>
              <a:t>el servicio que provee a los usuarios de Internet un sistema para poder almacenar información, imágenes, vídeo, o cualquier contenido accesible vía Web. Los Web Host son compañías que proporcionan espacio de un servidor a sus clientes.</a:t>
            </a:r>
          </a:p>
          <a:p>
            <a:pPr marL="0" indent="0">
              <a:buNone/>
            </a:pPr>
            <a:r>
              <a:rPr lang="es-MX" sz="2000" dirty="0">
                <a:latin typeface="Arial Rounded MT Bold" pitchFamily="34" charset="0"/>
              </a:rPr>
              <a:t> </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63888" y="4005064"/>
            <a:ext cx="2024321" cy="20162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936783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600" b="1" i="1" dirty="0" smtClean="0">
                <a:solidFill>
                  <a:schemeClr val="tx2">
                    <a:lumMod val="75000"/>
                  </a:schemeClr>
                </a:solidFill>
              </a:rPr>
              <a:t>En resumen   </a:t>
            </a:r>
            <a:endParaRPr lang="es-MX" sz="3600" b="1" i="1" dirty="0">
              <a:solidFill>
                <a:schemeClr val="tx2">
                  <a:lumMod val="75000"/>
                </a:schemeClr>
              </a:solidFill>
            </a:endParaRPr>
          </a:p>
        </p:txBody>
      </p:sp>
      <p:sp>
        <p:nvSpPr>
          <p:cNvPr id="3" name="2 Marcador de contenido"/>
          <p:cNvSpPr>
            <a:spLocks noGrp="1"/>
          </p:cNvSpPr>
          <p:nvPr>
            <p:ph idx="1"/>
          </p:nvPr>
        </p:nvSpPr>
        <p:spPr/>
        <p:txBody>
          <a:bodyPr>
            <a:normAutofit/>
          </a:bodyPr>
          <a:lstStyle/>
          <a:p>
            <a:pPr algn="just"/>
            <a:r>
              <a:rPr lang="es-MX" sz="2800" dirty="0" smtClean="0">
                <a:solidFill>
                  <a:schemeClr val="accent2"/>
                </a:solidFill>
                <a:latin typeface="Arial Rounded MT Bold" pitchFamily="34" charset="0"/>
              </a:rPr>
              <a:t>Para publicar una Pagina</a:t>
            </a:r>
          </a:p>
          <a:p>
            <a:pPr marL="0" indent="0" algn="just">
              <a:buNone/>
            </a:pPr>
            <a:r>
              <a:rPr lang="es-MX" sz="2800" dirty="0" smtClean="0">
                <a:solidFill>
                  <a:schemeClr val="accent2"/>
                </a:solidFill>
                <a:latin typeface="Arial Rounded MT Bold" pitchFamily="34" charset="0"/>
              </a:rPr>
              <a:t>debemos </a:t>
            </a:r>
            <a:r>
              <a:rPr lang="es-MX" sz="2800" dirty="0" smtClean="0">
                <a:solidFill>
                  <a:schemeClr val="tx2">
                    <a:lumMod val="75000"/>
                  </a:schemeClr>
                </a:solidFill>
                <a:latin typeface="Arial Rounded MT Bold" pitchFamily="34" charset="0"/>
              </a:rPr>
              <a:t>contratar un proveedor </a:t>
            </a:r>
            <a:r>
              <a:rPr lang="es-MX" sz="2800" dirty="0" smtClean="0">
                <a:solidFill>
                  <a:schemeClr val="accent2"/>
                </a:solidFill>
                <a:latin typeface="Arial Rounded MT Bold" pitchFamily="34" charset="0"/>
              </a:rPr>
              <a:t>que nos permita tener conexión a internet  y el cliente debe de </a:t>
            </a:r>
            <a:r>
              <a:rPr lang="es-MX" sz="2800" dirty="0" smtClean="0">
                <a:solidFill>
                  <a:schemeClr val="tx2">
                    <a:lumMod val="75000"/>
                  </a:schemeClr>
                </a:solidFill>
                <a:latin typeface="Arial Rounded MT Bold" pitchFamily="34" charset="0"/>
              </a:rPr>
              <a:t>elegir el tipo de alojamiento</a:t>
            </a:r>
            <a:r>
              <a:rPr lang="es-MX" sz="2800" dirty="0" smtClean="0">
                <a:solidFill>
                  <a:schemeClr val="accent2"/>
                </a:solidFill>
                <a:latin typeface="Arial Rounded MT Bold" pitchFamily="34" charset="0"/>
              </a:rPr>
              <a:t> que requiere  su sitio web.</a:t>
            </a:r>
            <a:endParaRPr lang="es-MX" sz="2800" dirty="0">
              <a:solidFill>
                <a:schemeClr val="accent2"/>
              </a:solidFill>
              <a:latin typeface="Arial Rounded MT Bold" pitchFamily="34" charset="0"/>
            </a:endParaRPr>
          </a:p>
        </p:txBody>
      </p:sp>
    </p:spTree>
    <p:extLst>
      <p:ext uri="{BB962C8B-B14F-4D97-AF65-F5344CB8AC3E}">
        <p14:creationId xmlns:p14="http://schemas.microsoft.com/office/powerpoint/2010/main" xmlns="" val="32707212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hincheta">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487</TotalTime>
  <Words>743</Words>
  <Application>Microsoft Office PowerPoint</Application>
  <PresentationFormat>Presentación en pantalla (4:3)</PresentationFormat>
  <Paragraphs>57</Paragraphs>
  <Slides>23</Slides>
  <Notes>0</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Chincheta</vt:lpstr>
      <vt:lpstr>   Publicación del sitio web en internet  </vt:lpstr>
      <vt:lpstr>¿En que consiste?</vt:lpstr>
      <vt:lpstr>¿Que se  debe tomar en cuenta? (Recursos)</vt:lpstr>
      <vt:lpstr>¿CÓMO PUBLICAREMOS?</vt:lpstr>
      <vt:lpstr>Diapositiva 5</vt:lpstr>
      <vt:lpstr> ¿DÓNDE PUBLICAREMOS? </vt:lpstr>
      <vt:lpstr> ¿Que es un  proveedor de servicios de Internet?    </vt:lpstr>
      <vt:lpstr>Alojamiento web</vt:lpstr>
      <vt:lpstr>En resumen   </vt:lpstr>
      <vt:lpstr>Tipos de alojamientos que deben elegir dependiendo del propósito de su sitio web</vt:lpstr>
      <vt:lpstr>¿Qué tipos de alojamientos hay?</vt:lpstr>
      <vt:lpstr>Alojamiento gratuito</vt:lpstr>
      <vt:lpstr>Alojamiento compartido</vt:lpstr>
      <vt:lpstr>Alojamiento revendedor</vt:lpstr>
      <vt:lpstr>Servidores virtuales</vt:lpstr>
      <vt:lpstr>Servidores dedicados</vt:lpstr>
      <vt:lpstr>Colocación</vt:lpstr>
      <vt:lpstr>Como publicar un sitio web en internet paso a paso</vt:lpstr>
      <vt:lpstr>Diapositiva 19</vt:lpstr>
      <vt:lpstr>Paso dos</vt:lpstr>
      <vt:lpstr>Diapositiva 21</vt:lpstr>
      <vt:lpstr>Diapositiva 22</vt:lpstr>
      <vt:lpstr>Gracias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Publicación del sitio web en internet</dc:title>
  <dc:creator>Babel</dc:creator>
  <cp:lastModifiedBy>Mayra Gmz</cp:lastModifiedBy>
  <cp:revision>32</cp:revision>
  <dcterms:created xsi:type="dcterms:W3CDTF">2012-11-24T02:40:57Z</dcterms:created>
  <dcterms:modified xsi:type="dcterms:W3CDTF">2012-11-27T04:48:49Z</dcterms:modified>
</cp:coreProperties>
</file>